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3"/>
  </p:notesMasterIdLst>
  <p:sldIdLst>
    <p:sldId id="257" r:id="rId2"/>
    <p:sldId id="622" r:id="rId3"/>
    <p:sldId id="671" r:id="rId4"/>
    <p:sldId id="259" r:id="rId5"/>
    <p:sldId id="623" r:id="rId6"/>
    <p:sldId id="624" r:id="rId7"/>
    <p:sldId id="625" r:id="rId8"/>
    <p:sldId id="626" r:id="rId9"/>
    <p:sldId id="627" r:id="rId10"/>
    <p:sldId id="628" r:id="rId11"/>
    <p:sldId id="629" r:id="rId12"/>
    <p:sldId id="630" r:id="rId13"/>
    <p:sldId id="631" r:id="rId14"/>
    <p:sldId id="632" r:id="rId15"/>
    <p:sldId id="633" r:id="rId16"/>
    <p:sldId id="634" r:id="rId17"/>
    <p:sldId id="635" r:id="rId18"/>
    <p:sldId id="653" r:id="rId19"/>
    <p:sldId id="636" r:id="rId20"/>
    <p:sldId id="638" r:id="rId21"/>
    <p:sldId id="641" r:id="rId22"/>
    <p:sldId id="642" r:id="rId23"/>
    <p:sldId id="643" r:id="rId24"/>
    <p:sldId id="644" r:id="rId25"/>
    <p:sldId id="639" r:id="rId26"/>
    <p:sldId id="645" r:id="rId27"/>
    <p:sldId id="646" r:id="rId28"/>
    <p:sldId id="647" r:id="rId29"/>
    <p:sldId id="648" r:id="rId30"/>
    <p:sldId id="649"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656" r:id="rId47"/>
    <p:sldId id="652" r:id="rId48"/>
    <p:sldId id="650" r:id="rId49"/>
    <p:sldId id="657" r:id="rId50"/>
    <p:sldId id="669" r:id="rId51"/>
    <p:sldId id="670" r:id="rId52"/>
    <p:sldId id="658" r:id="rId53"/>
    <p:sldId id="659" r:id="rId54"/>
    <p:sldId id="666" r:id="rId55"/>
    <p:sldId id="667" r:id="rId56"/>
    <p:sldId id="668" r:id="rId57"/>
    <p:sldId id="661" r:id="rId58"/>
    <p:sldId id="662" r:id="rId59"/>
    <p:sldId id="663" r:id="rId60"/>
    <p:sldId id="599" r:id="rId61"/>
    <p:sldId id="292" r:id="rId62"/>
  </p:sldIdLst>
  <p:sldSz cx="9144000" cy="5143500" type="screen16x9"/>
  <p:notesSz cx="6858000" cy="9144000"/>
  <p:embeddedFontLst>
    <p:embeddedFont>
      <p:font typeface="Arial Black" panose="020B0A04020102020204" pitchFamily="34" charset="0"/>
      <p:bold r:id="rId64"/>
    </p:embeddedFont>
    <p:embeddedFont>
      <p:font typeface="Barlow" panose="00000500000000000000" pitchFamily="2" charset="0"/>
      <p:regular r:id="rId65"/>
      <p:bold r:id="rId66"/>
      <p:italic r:id="rId67"/>
      <p:boldItalic r:id="rId68"/>
    </p:embeddedFont>
    <p:embeddedFont>
      <p:font typeface="Barlow Light" panose="00000400000000000000" pitchFamily="2" charset="0"/>
      <p:regular r:id="rId69"/>
      <p:bold r:id="rId70"/>
      <p:italic r:id="rId71"/>
      <p:boldItalic r:id="rId72"/>
    </p:embeddedFont>
    <p:embeddedFont>
      <p:font typeface="Barlow SemiBold" panose="000007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9407" autoAdjust="0"/>
  </p:normalViewPr>
  <p:slideViewPr>
    <p:cSldViewPr snapToGrid="0">
      <p:cViewPr varScale="1">
        <p:scale>
          <a:sx n="107" d="100"/>
          <a:sy n="107" d="100"/>
        </p:scale>
        <p:origin x="739"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8592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62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26733009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826733009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26733009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826733009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2673300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82673300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67330097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8267330097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267330097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8267330097_1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g8267330097_1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67330097_1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8267330097_1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8267330097_1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267330097_1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8267330097_1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8267330097_1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267330097_1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1" name="Google Shape;411;g8267330097_1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14912fb00_4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14912fb00_4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0747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2715b6d0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2715b6d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2715b6d0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2715b6d0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2715b6d0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2715b6d0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2715b6d0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2715b6d0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60c0f6c7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8260c0f6c7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260c0f6c7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endParaRPr sz="1400"/>
          </a:p>
        </p:txBody>
      </p:sp>
      <p:sp>
        <p:nvSpPr>
          <p:cNvPr id="300" name="Google Shape;300;g8260c0f6c7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267330097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267330097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494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16403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4" name="Google Shape;14;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6557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8"/>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8"/>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8"/>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8" name="Google Shape;388;p8"/>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9" name="Google Shape;389;p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3799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9AC2E71C-8E7E-4F6B-9806-22DC606412A9}"/>
              </a:ext>
            </a:extLst>
          </p:cNvPr>
          <p:cNvPicPr>
            <a:picLocks noChangeAspect="1"/>
          </p:cNvPicPr>
          <p:nvPr userDrawn="1"/>
        </p:nvPicPr>
        <p:blipFill>
          <a:blip r:embed="rId10"/>
          <a:stretch>
            <a:fillRect/>
          </a:stretch>
        </p:blipFill>
        <p:spPr>
          <a:xfrm>
            <a:off x="7731410" y="165859"/>
            <a:ext cx="1324204" cy="35759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1" r:id="rId5"/>
    <p:sldLayoutId id="2147483662" r:id="rId6"/>
    <p:sldLayoutId id="2147483663" r:id="rId7"/>
    <p:sldLayoutId id="2147483664"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1" dirty="0">
                <a:latin typeface="Barlow SemiBold" panose="00000700000000000000" pitchFamily="2" charset="0"/>
                <a:cs typeface="Times New Roman" panose="02020603050405020304" pitchFamily="18" charset="0"/>
                <a:sym typeface="Arial"/>
              </a:rPr>
              <a:t>CH</a:t>
            </a:r>
            <a:r>
              <a:rPr lang="vi-VN" sz="4000" b="1" dirty="0">
                <a:latin typeface="Barlow SemiBold" panose="00000700000000000000" pitchFamily="2" charset="0"/>
                <a:cs typeface="Times New Roman" panose="02020603050405020304" pitchFamily="18" charset="0"/>
                <a:sym typeface="Arial"/>
              </a:rPr>
              <a:t>Ư</a:t>
            </a:r>
            <a:r>
              <a:rPr lang="en-US" sz="4000" b="1" dirty="0">
                <a:latin typeface="Barlow SemiBold" panose="00000700000000000000" pitchFamily="2" charset="0"/>
                <a:cs typeface="Times New Roman" panose="02020603050405020304" pitchFamily="18" charset="0"/>
                <a:sym typeface="Arial"/>
              </a:rPr>
              <a:t>ƠNG 4: CẠNH TRANH VÀ ĐỘC QUYỀN TRONG NỀN KINH TẾ THỊ TRƯỜNG</a:t>
            </a:r>
            <a:endParaRPr sz="4000" b="1" dirty="0">
              <a:latin typeface="Barlow SemiBold" panose="00000700000000000000" pitchFamily="2"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56ED-1CE0-419E-A3EC-085843C1035F}"/>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84CBB593-5423-4420-B2A5-23EB65AAD3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10</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2F36B2B9-D6C8-44E8-95DF-3A1E4EDDABBB}"/>
              </a:ext>
            </a:extLst>
          </p:cNvPr>
          <p:cNvSpPr txBox="1"/>
          <p:nvPr/>
        </p:nvSpPr>
        <p:spPr>
          <a:xfrm>
            <a:off x="5531747" y="2521573"/>
            <a:ext cx="3510898" cy="1200329"/>
          </a:xfrm>
          <a:prstGeom prst="rect">
            <a:avLst/>
          </a:prstGeom>
          <a:noFill/>
        </p:spPr>
        <p:txBody>
          <a:bodyPr wrap="none" rtlCol="0">
            <a:spAutoFit/>
          </a:bodyPr>
          <a:lstStyle/>
          <a:p>
            <a:r>
              <a:rPr lang="en-US" sz="2400" i="1" dirty="0" err="1">
                <a:latin typeface="Barlow Light" panose="00000400000000000000" pitchFamily="2" charset="0"/>
              </a:rPr>
              <a:t>Đòi</a:t>
            </a:r>
            <a:r>
              <a:rPr lang="en-US" sz="2400" i="1" dirty="0">
                <a:latin typeface="Barlow Light" panose="00000400000000000000" pitchFamily="2" charset="0"/>
              </a:rPr>
              <a:t> </a:t>
            </a:r>
            <a:r>
              <a:rPr lang="en-US" sz="2400" i="1" dirty="0" err="1">
                <a:latin typeface="Barlow Light" panose="00000400000000000000" pitchFamily="2" charset="0"/>
              </a:rPr>
              <a:t>hỏi</a:t>
            </a:r>
            <a:r>
              <a:rPr lang="en-US" sz="2400" i="1" dirty="0">
                <a:latin typeface="Barlow Light" panose="00000400000000000000" pitchFamily="2" charset="0"/>
              </a:rPr>
              <a:t> </a:t>
            </a:r>
            <a:r>
              <a:rPr lang="en-US" sz="2400" i="1" dirty="0" err="1">
                <a:latin typeface="Barlow Light" panose="00000400000000000000" pitchFamily="2" charset="0"/>
              </a:rPr>
              <a:t>tất</a:t>
            </a:r>
            <a:r>
              <a:rPr lang="en-US" sz="2400" i="1" dirty="0">
                <a:latin typeface="Barlow Light" panose="00000400000000000000" pitchFamily="2" charset="0"/>
              </a:rPr>
              <a:t> </a:t>
            </a:r>
            <a:r>
              <a:rPr lang="en-US" sz="2400" i="1" dirty="0" err="1">
                <a:latin typeface="Barlow Light" panose="00000400000000000000" pitchFamily="2" charset="0"/>
              </a:rPr>
              <a:t>yếu</a:t>
            </a:r>
            <a:r>
              <a:rPr lang="en-US" sz="2400" i="1" dirty="0">
                <a:latin typeface="Barlow Light" panose="00000400000000000000" pitchFamily="2" charset="0"/>
              </a:rPr>
              <a:t>:</a:t>
            </a:r>
          </a:p>
          <a:p>
            <a:pPr marL="285750" indent="-285750">
              <a:buFont typeface="Arial" panose="020B0604020202020204" pitchFamily="34" charset="0"/>
              <a:buChar char="•"/>
            </a:pPr>
            <a:r>
              <a:rPr lang="en-US" sz="2400" dirty="0" err="1">
                <a:latin typeface="Barlow Light" panose="00000400000000000000" pitchFamily="2" charset="0"/>
              </a:rPr>
              <a:t>Điều</a:t>
            </a:r>
            <a:r>
              <a:rPr lang="en-US" sz="2400" dirty="0">
                <a:latin typeface="Barlow Light" panose="00000400000000000000" pitchFamily="2" charset="0"/>
              </a:rPr>
              <a:t> </a:t>
            </a:r>
            <a:r>
              <a:rPr lang="en-US" sz="2400" dirty="0" err="1">
                <a:latin typeface="Barlow Light" panose="00000400000000000000" pitchFamily="2" charset="0"/>
              </a:rPr>
              <a:t>tiết</a:t>
            </a:r>
            <a:r>
              <a:rPr lang="en-US" sz="2400" dirty="0">
                <a:latin typeface="Barlow Light" panose="00000400000000000000" pitchFamily="2" charset="0"/>
              </a:rPr>
              <a:t> </a:t>
            </a:r>
            <a:r>
              <a:rPr lang="en-US" sz="2400" dirty="0" err="1">
                <a:latin typeface="Barlow Light" panose="00000400000000000000" pitchFamily="2" charset="0"/>
              </a:rPr>
              <a:t>xã</a:t>
            </a:r>
            <a:r>
              <a:rPr lang="en-US" sz="2400" dirty="0">
                <a:latin typeface="Barlow Light" panose="00000400000000000000" pitchFamily="2" charset="0"/>
              </a:rPr>
              <a:t> </a:t>
            </a:r>
            <a:r>
              <a:rPr lang="en-US" sz="2400" dirty="0" err="1">
                <a:latin typeface="Barlow Light" panose="00000400000000000000" pitchFamily="2" charset="0"/>
              </a:rPr>
              <a:t>hội</a:t>
            </a:r>
            <a:endParaRPr lang="en-US" sz="2400" dirty="0">
              <a:latin typeface="Barlow Light" panose="00000400000000000000" pitchFamily="2" charset="0"/>
            </a:endParaRPr>
          </a:p>
          <a:p>
            <a:pPr marL="285750" indent="-285750">
              <a:buFont typeface="Arial" panose="020B0604020202020204" pitchFamily="34" charset="0"/>
              <a:buChar char="•"/>
            </a:pPr>
            <a:r>
              <a:rPr lang="en-US" sz="2400" dirty="0" err="1">
                <a:latin typeface="Barlow Light" panose="00000400000000000000" pitchFamily="2" charset="0"/>
              </a:rPr>
              <a:t>Kế</a:t>
            </a:r>
            <a:r>
              <a:rPr lang="en-US" sz="2400" dirty="0">
                <a:latin typeface="Barlow Light" panose="00000400000000000000" pitchFamily="2" charset="0"/>
              </a:rPr>
              <a:t> </a:t>
            </a:r>
            <a:r>
              <a:rPr lang="en-US" sz="2400" dirty="0" err="1">
                <a:latin typeface="Barlow Light" panose="00000400000000000000" pitchFamily="2" charset="0"/>
              </a:rPr>
              <a:t>hoạch</a:t>
            </a:r>
            <a:r>
              <a:rPr lang="en-US" sz="2400" dirty="0">
                <a:latin typeface="Barlow Light" panose="00000400000000000000" pitchFamily="2" charset="0"/>
              </a:rPr>
              <a:t> </a:t>
            </a:r>
            <a:r>
              <a:rPr lang="en-US" sz="2400" dirty="0" err="1">
                <a:latin typeface="Barlow Light" panose="00000400000000000000" pitchFamily="2" charset="0"/>
              </a:rPr>
              <a:t>hóa</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endParaRPr lang="en-US" sz="2400" dirty="0">
              <a:latin typeface="Barlow Light" panose="00000400000000000000" pitchFamily="2" charset="0"/>
            </a:endParaRPr>
          </a:p>
        </p:txBody>
      </p:sp>
      <p:grpSp>
        <p:nvGrpSpPr>
          <p:cNvPr id="6" name="Group 5">
            <a:extLst>
              <a:ext uri="{FF2B5EF4-FFF2-40B4-BE49-F238E27FC236}">
                <a16:creationId xmlns:a16="http://schemas.microsoft.com/office/drawing/2014/main" id="{6BB10434-CDAA-4423-8938-756AC7C564F3}"/>
              </a:ext>
            </a:extLst>
          </p:cNvPr>
          <p:cNvGrpSpPr/>
          <p:nvPr/>
        </p:nvGrpSpPr>
        <p:grpSpPr>
          <a:xfrm>
            <a:off x="2338967" y="1690576"/>
            <a:ext cx="3192780" cy="2492991"/>
            <a:chOff x="1764031" y="944316"/>
            <a:chExt cx="3192780" cy="2492991"/>
          </a:xfrm>
        </p:grpSpPr>
        <p:sp>
          <p:nvSpPr>
            <p:cNvPr id="7" name="TextBox 6">
              <a:extLst>
                <a:ext uri="{FF2B5EF4-FFF2-40B4-BE49-F238E27FC236}">
                  <a16:creationId xmlns:a16="http://schemas.microsoft.com/office/drawing/2014/main" id="{F53D7F08-B02F-49F8-9DFB-9AF11B2E22F8}"/>
                </a:ext>
              </a:extLst>
            </p:cNvPr>
            <p:cNvSpPr txBox="1"/>
            <p:nvPr/>
          </p:nvSpPr>
          <p:spPr>
            <a:xfrm>
              <a:off x="1764031" y="944316"/>
              <a:ext cx="3192780" cy="830997"/>
            </a:xfrm>
            <a:prstGeom prst="rect">
              <a:avLst/>
            </a:prstGeom>
            <a:noFill/>
          </p:spPr>
          <p:txBody>
            <a:bodyPr wrap="square" rtlCol="0">
              <a:spAutoFit/>
            </a:bodyPr>
            <a:lstStyle/>
            <a:p>
              <a:pPr algn="ctr"/>
              <a:r>
                <a:rPr lang="en-US" sz="2400" dirty="0" err="1">
                  <a:latin typeface="Barlow Light" panose="00000400000000000000" pitchFamily="2" charset="0"/>
                </a:rPr>
                <a:t>Tích</a:t>
              </a:r>
              <a:r>
                <a:rPr lang="en-US" sz="2400" dirty="0">
                  <a:latin typeface="Barlow Light" panose="00000400000000000000" pitchFamily="2" charset="0"/>
                </a:rPr>
                <a:t> </a:t>
              </a:r>
              <a:r>
                <a:rPr lang="en-US" sz="2400" dirty="0" err="1">
                  <a:latin typeface="Barlow Light" panose="00000400000000000000" pitchFamily="2" charset="0"/>
                </a:rPr>
                <a:t>tụ</a:t>
              </a:r>
              <a:r>
                <a:rPr lang="en-US" sz="2400" dirty="0">
                  <a:latin typeface="Barlow Light" panose="00000400000000000000" pitchFamily="2" charset="0"/>
                </a:rPr>
                <a:t> </a:t>
              </a:r>
              <a:r>
                <a:rPr lang="en-US" sz="2400" dirty="0" err="1">
                  <a:latin typeface="Barlow Light" panose="00000400000000000000" pitchFamily="2" charset="0"/>
                </a:rPr>
                <a:t>và</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r>
                <a:rPr lang="en-US" sz="2400" dirty="0">
                  <a:latin typeface="Barlow Light" panose="00000400000000000000" pitchFamily="2" charset="0"/>
                </a:rPr>
                <a:t> t</a:t>
              </a:r>
              <a:r>
                <a:rPr lang="vi-VN" sz="2400" dirty="0">
                  <a:latin typeface="Barlow Light" panose="00000400000000000000" pitchFamily="2" charset="0"/>
                </a:rPr>
                <a:t>ư</a:t>
              </a:r>
              <a:r>
                <a:rPr lang="en-US" sz="2400" dirty="0">
                  <a:latin typeface="Barlow Light" panose="00000400000000000000" pitchFamily="2" charset="0"/>
                </a:rPr>
                <a:t> </a:t>
              </a:r>
              <a:r>
                <a:rPr lang="en-US" sz="2400" dirty="0" err="1">
                  <a:latin typeface="Barlow Light" panose="00000400000000000000" pitchFamily="2" charset="0"/>
                </a:rPr>
                <a:t>bản</a:t>
              </a:r>
              <a:r>
                <a:rPr lang="en-US" sz="2400" dirty="0">
                  <a:latin typeface="Barlow Light" panose="00000400000000000000" pitchFamily="2" charset="0"/>
                </a:rPr>
                <a:t> </a:t>
              </a:r>
              <a:r>
                <a:rPr lang="en-US" sz="2400" dirty="0" err="1">
                  <a:latin typeface="Barlow Light" panose="00000400000000000000" pitchFamily="2" charset="0"/>
                </a:rPr>
                <a:t>càng</a:t>
              </a:r>
              <a:r>
                <a:rPr lang="en-US" sz="2400" dirty="0">
                  <a:latin typeface="Barlow Light" panose="00000400000000000000" pitchFamily="2" charset="0"/>
                </a:rPr>
                <a:t> </a:t>
              </a:r>
              <a:r>
                <a:rPr lang="en-US" sz="2400" dirty="0" err="1">
                  <a:latin typeface="Barlow Light" panose="00000400000000000000" pitchFamily="2" charset="0"/>
                </a:rPr>
                <a:t>lớn</a:t>
              </a:r>
              <a:endParaRPr lang="en-US" sz="2400" dirty="0">
                <a:latin typeface="Barlow Light" panose="00000400000000000000" pitchFamily="2" charset="0"/>
              </a:endParaRPr>
            </a:p>
          </p:txBody>
        </p:sp>
        <p:sp>
          <p:nvSpPr>
            <p:cNvPr id="8" name="TextBox 7">
              <a:extLst>
                <a:ext uri="{FF2B5EF4-FFF2-40B4-BE49-F238E27FC236}">
                  <a16:creationId xmlns:a16="http://schemas.microsoft.com/office/drawing/2014/main" id="{475A7410-5C88-4039-8D97-4FFD24FE817C}"/>
                </a:ext>
              </a:extLst>
            </p:cNvPr>
            <p:cNvSpPr txBox="1"/>
            <p:nvPr/>
          </p:nvSpPr>
          <p:spPr>
            <a:xfrm>
              <a:off x="1908812" y="2606310"/>
              <a:ext cx="3047999" cy="830997"/>
            </a:xfrm>
            <a:prstGeom prst="rect">
              <a:avLst/>
            </a:prstGeom>
            <a:noFill/>
          </p:spPr>
          <p:txBody>
            <a:bodyPr wrap="square" rtlCol="0">
              <a:spAutoFit/>
            </a:bodyPr>
            <a:lstStyle/>
            <a:p>
              <a:pPr algn="ctr"/>
              <a:r>
                <a:rPr lang="en-US" sz="2400" dirty="0" err="1">
                  <a:latin typeface="Barlow Light" panose="00000400000000000000" pitchFamily="2" charset="0"/>
                </a:rPr>
                <a:t>Tích</a:t>
              </a:r>
              <a:r>
                <a:rPr lang="en-US" sz="2400" dirty="0">
                  <a:latin typeface="Barlow Light" panose="00000400000000000000" pitchFamily="2" charset="0"/>
                </a:rPr>
                <a:t> </a:t>
              </a:r>
              <a:r>
                <a:rPr lang="en-US" sz="2400" dirty="0" err="1">
                  <a:latin typeface="Barlow Light" panose="00000400000000000000" pitchFamily="2" charset="0"/>
                </a:rPr>
                <a:t>tụ</a:t>
              </a:r>
              <a:r>
                <a:rPr lang="en-US" sz="2400" dirty="0">
                  <a:latin typeface="Barlow Light" panose="00000400000000000000" pitchFamily="2" charset="0"/>
                </a:rPr>
                <a:t> </a:t>
              </a:r>
              <a:r>
                <a:rPr lang="en-US" sz="2400" dirty="0" err="1">
                  <a:latin typeface="Barlow Light" panose="00000400000000000000" pitchFamily="2" charset="0"/>
                </a:rPr>
                <a:t>và</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r>
                <a:rPr lang="en-US" sz="2400" dirty="0">
                  <a:latin typeface="Barlow Light" panose="00000400000000000000" pitchFamily="2" charset="0"/>
                </a:rPr>
                <a:t> </a:t>
              </a:r>
              <a:r>
                <a:rPr lang="en-US" sz="2400" dirty="0" err="1">
                  <a:latin typeface="Barlow Light" panose="00000400000000000000" pitchFamily="2" charset="0"/>
                </a:rPr>
                <a:t>sản</a:t>
              </a:r>
              <a:r>
                <a:rPr lang="en-US" sz="2400" dirty="0">
                  <a:latin typeface="Barlow Light" panose="00000400000000000000" pitchFamily="2" charset="0"/>
                </a:rPr>
                <a:t> </a:t>
              </a:r>
              <a:r>
                <a:rPr lang="en-US" sz="2400" dirty="0" err="1">
                  <a:latin typeface="Barlow Light" panose="00000400000000000000" pitchFamily="2" charset="0"/>
                </a:rPr>
                <a:t>xuất</a:t>
              </a:r>
              <a:r>
                <a:rPr lang="en-US" sz="2400" dirty="0">
                  <a:latin typeface="Barlow Light" panose="00000400000000000000" pitchFamily="2" charset="0"/>
                </a:rPr>
                <a:t> </a:t>
              </a:r>
              <a:r>
                <a:rPr lang="en-US" sz="2400" dirty="0" err="1">
                  <a:latin typeface="Barlow Light" panose="00000400000000000000" pitchFamily="2" charset="0"/>
                </a:rPr>
                <a:t>càng</a:t>
              </a:r>
              <a:r>
                <a:rPr lang="en-US" sz="2400" dirty="0">
                  <a:latin typeface="Barlow Light" panose="00000400000000000000" pitchFamily="2" charset="0"/>
                </a:rPr>
                <a:t> </a:t>
              </a:r>
              <a:r>
                <a:rPr lang="en-US" sz="2400" dirty="0" err="1">
                  <a:latin typeface="Barlow Light" panose="00000400000000000000" pitchFamily="2" charset="0"/>
                </a:rPr>
                <a:t>cao</a:t>
              </a:r>
              <a:endParaRPr lang="en-US" sz="2400" dirty="0">
                <a:latin typeface="Barlow Light" panose="00000400000000000000" pitchFamily="2" charset="0"/>
              </a:endParaRPr>
            </a:p>
          </p:txBody>
        </p:sp>
        <p:sp>
          <p:nvSpPr>
            <p:cNvPr id="9" name="Arrow: Down 8">
              <a:extLst>
                <a:ext uri="{FF2B5EF4-FFF2-40B4-BE49-F238E27FC236}">
                  <a16:creationId xmlns:a16="http://schemas.microsoft.com/office/drawing/2014/main" id="{91546D2A-15C8-4380-A00F-28496AD51F86}"/>
                </a:ext>
              </a:extLst>
            </p:cNvPr>
            <p:cNvSpPr/>
            <p:nvPr/>
          </p:nvSpPr>
          <p:spPr>
            <a:xfrm>
              <a:off x="3118105" y="1900096"/>
              <a:ext cx="484632" cy="61629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Barlow Light" panose="00000400000000000000" pitchFamily="2" charset="0"/>
              </a:endParaRPr>
            </a:p>
          </p:txBody>
        </p:sp>
      </p:grpSp>
      <p:sp>
        <p:nvSpPr>
          <p:cNvPr id="12" name="Text Placeholder 11">
            <a:extLst>
              <a:ext uri="{FF2B5EF4-FFF2-40B4-BE49-F238E27FC236}">
                <a16:creationId xmlns:a16="http://schemas.microsoft.com/office/drawing/2014/main" id="{9BA3B05C-22DA-4816-A870-0BF168E853C0}"/>
              </a:ext>
            </a:extLst>
          </p:cNvPr>
          <p:cNvSpPr>
            <a:spLocks noGrp="1"/>
          </p:cNvSpPr>
          <p:nvPr>
            <p:ph type="body" idx="1"/>
          </p:nvPr>
        </p:nvSpPr>
        <p:spPr>
          <a:xfrm>
            <a:off x="785105" y="1690576"/>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nhất</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343163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0FD-C7EA-4AF1-868E-06EAA8D6A9AE}"/>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42805609-707E-430C-B679-91CECF0D75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11</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8E380ECC-71A0-4E00-832C-59DDEEF4904B}"/>
              </a:ext>
            </a:extLst>
          </p:cNvPr>
          <p:cNvSpPr txBox="1"/>
          <p:nvPr/>
        </p:nvSpPr>
        <p:spPr>
          <a:xfrm>
            <a:off x="5631879" y="2587222"/>
            <a:ext cx="2824812"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err="1">
                <a:latin typeface="Barlow Light" panose="00000400000000000000" pitchFamily="2" charset="0"/>
              </a:rPr>
              <a:t>Đầu</a:t>
            </a:r>
            <a:r>
              <a:rPr lang="en-US" sz="2400" dirty="0">
                <a:latin typeface="Barlow Light" panose="00000400000000000000" pitchFamily="2" charset="0"/>
              </a:rPr>
              <a:t> t</a:t>
            </a:r>
            <a:r>
              <a:rPr lang="vi-VN" sz="2400" dirty="0">
                <a:latin typeface="Barlow Light" panose="00000400000000000000" pitchFamily="2" charset="0"/>
              </a:rPr>
              <a:t>ư</a:t>
            </a:r>
            <a:r>
              <a:rPr lang="en-US" sz="2400" dirty="0">
                <a:latin typeface="Barlow Light" panose="00000400000000000000" pitchFamily="2" charset="0"/>
              </a:rPr>
              <a:t> </a:t>
            </a:r>
            <a:r>
              <a:rPr lang="en-US" sz="2400" dirty="0" err="1">
                <a:latin typeface="Barlow Light" panose="00000400000000000000" pitchFamily="2" charset="0"/>
              </a:rPr>
              <a:t>lớn</a:t>
            </a:r>
            <a:endParaRPr lang="en-US" sz="2400" dirty="0">
              <a:latin typeface="Barlow Light" panose="00000400000000000000" pitchFamily="2" charset="0"/>
            </a:endParaRPr>
          </a:p>
          <a:p>
            <a:pPr marL="342900" indent="-342900">
              <a:buFont typeface="Arial" panose="020B0604020202020204" pitchFamily="34" charset="0"/>
              <a:buChar char="•"/>
            </a:pPr>
            <a:r>
              <a:rPr lang="en-US" sz="2400" dirty="0">
                <a:latin typeface="Barlow Light" panose="00000400000000000000" pitchFamily="2" charset="0"/>
              </a:rPr>
              <a:t>Thu </a:t>
            </a:r>
            <a:r>
              <a:rPr lang="en-US" sz="2400" dirty="0" err="1">
                <a:latin typeface="Barlow Light" panose="00000400000000000000" pitchFamily="2" charset="0"/>
              </a:rPr>
              <a:t>hồi</a:t>
            </a:r>
            <a:r>
              <a:rPr lang="en-US" sz="2400" dirty="0">
                <a:latin typeface="Barlow Light" panose="00000400000000000000" pitchFamily="2" charset="0"/>
              </a:rPr>
              <a:t> </a:t>
            </a:r>
            <a:r>
              <a:rPr lang="en-US" sz="2400" dirty="0" err="1">
                <a:latin typeface="Barlow Light" panose="00000400000000000000" pitchFamily="2" charset="0"/>
              </a:rPr>
              <a:t>vốn</a:t>
            </a:r>
            <a:r>
              <a:rPr lang="en-US" sz="2400" dirty="0">
                <a:latin typeface="Barlow Light" panose="00000400000000000000" pitchFamily="2" charset="0"/>
              </a:rPr>
              <a:t> </a:t>
            </a:r>
            <a:r>
              <a:rPr lang="en-US" sz="2400" dirty="0" err="1">
                <a:latin typeface="Barlow Light" panose="00000400000000000000" pitchFamily="2" charset="0"/>
              </a:rPr>
              <a:t>chậm</a:t>
            </a:r>
            <a:endParaRPr lang="en-US" sz="2400" dirty="0">
              <a:latin typeface="Barlow Light" panose="00000400000000000000" pitchFamily="2" charset="0"/>
            </a:endParaRPr>
          </a:p>
          <a:p>
            <a:pPr marL="342900" indent="-342900">
              <a:buFont typeface="Arial" panose="020B0604020202020204" pitchFamily="34" charset="0"/>
              <a:buChar char="•"/>
            </a:pPr>
            <a:r>
              <a:rPr lang="en-US" sz="2400" dirty="0" err="1">
                <a:latin typeface="Barlow Light" panose="00000400000000000000" pitchFamily="2" charset="0"/>
              </a:rPr>
              <a:t>Ít</a:t>
            </a:r>
            <a:r>
              <a:rPr lang="en-US" sz="2400" dirty="0">
                <a:latin typeface="Barlow Light" panose="00000400000000000000" pitchFamily="2" charset="0"/>
              </a:rPr>
              <a:t> </a:t>
            </a:r>
            <a:r>
              <a:rPr lang="en-US" sz="2400" dirty="0" err="1">
                <a:latin typeface="Barlow Light" panose="00000400000000000000" pitchFamily="2" charset="0"/>
              </a:rPr>
              <a:t>lợi</a:t>
            </a:r>
            <a:r>
              <a:rPr lang="en-US" sz="2400" dirty="0">
                <a:latin typeface="Barlow Light" panose="00000400000000000000" pitchFamily="2" charset="0"/>
              </a:rPr>
              <a:t> </a:t>
            </a:r>
            <a:r>
              <a:rPr lang="en-US" sz="2400" dirty="0" err="1">
                <a:latin typeface="Barlow Light" panose="00000400000000000000" pitchFamily="2" charset="0"/>
              </a:rPr>
              <a:t>nhuận</a:t>
            </a:r>
            <a:endParaRPr lang="en-US" sz="2400" dirty="0">
              <a:latin typeface="Barlow Light" panose="00000400000000000000" pitchFamily="2" charset="0"/>
            </a:endParaRPr>
          </a:p>
        </p:txBody>
      </p:sp>
      <p:grpSp>
        <p:nvGrpSpPr>
          <p:cNvPr id="6" name="Group 5">
            <a:extLst>
              <a:ext uri="{FF2B5EF4-FFF2-40B4-BE49-F238E27FC236}">
                <a16:creationId xmlns:a16="http://schemas.microsoft.com/office/drawing/2014/main" id="{777CA7DD-544E-4B06-9AD7-06001904F3FC}"/>
              </a:ext>
            </a:extLst>
          </p:cNvPr>
          <p:cNvGrpSpPr/>
          <p:nvPr/>
        </p:nvGrpSpPr>
        <p:grpSpPr>
          <a:xfrm>
            <a:off x="2630485" y="1663912"/>
            <a:ext cx="3192780" cy="1823567"/>
            <a:chOff x="2023651" y="1315958"/>
            <a:chExt cx="3192780" cy="1569621"/>
          </a:xfrm>
        </p:grpSpPr>
        <p:sp>
          <p:nvSpPr>
            <p:cNvPr id="7" name="TextBox 6">
              <a:extLst>
                <a:ext uri="{FF2B5EF4-FFF2-40B4-BE49-F238E27FC236}">
                  <a16:creationId xmlns:a16="http://schemas.microsoft.com/office/drawing/2014/main" id="{1A8B32F9-BDB9-40AF-BF0B-5640F55249A4}"/>
                </a:ext>
              </a:extLst>
            </p:cNvPr>
            <p:cNvSpPr txBox="1"/>
            <p:nvPr/>
          </p:nvSpPr>
          <p:spPr>
            <a:xfrm>
              <a:off x="2023651" y="1315958"/>
              <a:ext cx="3192780" cy="715274"/>
            </a:xfrm>
            <a:prstGeom prst="rect">
              <a:avLst/>
            </a:prstGeom>
            <a:noFill/>
          </p:spPr>
          <p:txBody>
            <a:bodyPr wrap="square" rtlCol="0">
              <a:spAutoFit/>
            </a:bodyPr>
            <a:lstStyle/>
            <a:p>
              <a:pPr algn="ctr"/>
              <a:r>
                <a:rPr lang="en-US" sz="2400" dirty="0" err="1">
                  <a:latin typeface="Barlow Light" panose="00000400000000000000" pitchFamily="2" charset="0"/>
                </a:rPr>
                <a:t>Phân</a:t>
              </a:r>
              <a:r>
                <a:rPr lang="en-US" sz="2400" dirty="0">
                  <a:latin typeface="Barlow Light" panose="00000400000000000000" pitchFamily="2" charset="0"/>
                </a:rPr>
                <a:t> </a:t>
              </a:r>
              <a:r>
                <a:rPr lang="en-US" sz="2400" dirty="0" err="1">
                  <a:latin typeface="Barlow Light" panose="00000400000000000000" pitchFamily="2" charset="0"/>
                </a:rPr>
                <a:t>công</a:t>
              </a:r>
              <a:r>
                <a:rPr lang="en-US" sz="2400" dirty="0">
                  <a:latin typeface="Barlow Light" panose="00000400000000000000" pitchFamily="2" charset="0"/>
                </a:rPr>
                <a:t> lao </a:t>
              </a:r>
              <a:r>
                <a:rPr lang="en-US" sz="2400" dirty="0" err="1">
                  <a:latin typeface="Barlow Light" panose="00000400000000000000" pitchFamily="2" charset="0"/>
                </a:rPr>
                <a:t>động</a:t>
              </a:r>
              <a:r>
                <a:rPr lang="en-US" sz="2400" dirty="0">
                  <a:latin typeface="Barlow Light" panose="00000400000000000000" pitchFamily="2" charset="0"/>
                </a:rPr>
                <a:t> </a:t>
              </a:r>
              <a:r>
                <a:rPr lang="en-US" sz="2400" dirty="0" err="1">
                  <a:latin typeface="Barlow Light" panose="00000400000000000000" pitchFamily="2" charset="0"/>
                </a:rPr>
                <a:t>xã</a:t>
              </a:r>
              <a:r>
                <a:rPr lang="en-US" sz="2400" dirty="0">
                  <a:latin typeface="Barlow Light" panose="00000400000000000000" pitchFamily="2" charset="0"/>
                </a:rPr>
                <a:t> </a:t>
              </a:r>
              <a:r>
                <a:rPr lang="en-US" sz="2400" dirty="0" err="1">
                  <a:latin typeface="Barlow Light" panose="00000400000000000000" pitchFamily="2" charset="0"/>
                </a:rPr>
                <a:t>hội</a:t>
              </a:r>
              <a:r>
                <a:rPr lang="en-US" sz="2400" dirty="0">
                  <a:latin typeface="Barlow Light" panose="00000400000000000000" pitchFamily="2" charset="0"/>
                </a:rPr>
                <a:t> </a:t>
              </a:r>
              <a:r>
                <a:rPr lang="en-US" sz="2400" dirty="0" err="1">
                  <a:latin typeface="Barlow Light" panose="00000400000000000000" pitchFamily="2" charset="0"/>
                </a:rPr>
                <a:t>phát</a:t>
              </a:r>
              <a:r>
                <a:rPr lang="en-US" sz="2400" dirty="0">
                  <a:latin typeface="Barlow Light" panose="00000400000000000000" pitchFamily="2" charset="0"/>
                </a:rPr>
                <a:t> </a:t>
              </a:r>
              <a:r>
                <a:rPr lang="en-US" sz="2400" dirty="0" err="1">
                  <a:latin typeface="Barlow Light" panose="00000400000000000000" pitchFamily="2" charset="0"/>
                </a:rPr>
                <a:t>triển</a:t>
              </a:r>
              <a:endParaRPr lang="en-US" sz="2400" dirty="0">
                <a:latin typeface="Barlow Light" panose="00000400000000000000" pitchFamily="2" charset="0"/>
              </a:endParaRPr>
            </a:p>
          </p:txBody>
        </p:sp>
        <p:sp>
          <p:nvSpPr>
            <p:cNvPr id="8" name="Arrow: Down 7">
              <a:extLst>
                <a:ext uri="{FF2B5EF4-FFF2-40B4-BE49-F238E27FC236}">
                  <a16:creationId xmlns:a16="http://schemas.microsoft.com/office/drawing/2014/main" id="{38AD764B-606E-4374-A11F-36527C835456}"/>
                </a:ext>
              </a:extLst>
            </p:cNvPr>
            <p:cNvSpPr/>
            <p:nvPr/>
          </p:nvSpPr>
          <p:spPr>
            <a:xfrm>
              <a:off x="3290259" y="2244815"/>
              <a:ext cx="484632" cy="64076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Barlow Light" panose="00000400000000000000" pitchFamily="2" charset="0"/>
              </a:endParaRPr>
            </a:p>
          </p:txBody>
        </p:sp>
      </p:grpSp>
      <p:sp>
        <p:nvSpPr>
          <p:cNvPr id="9" name="TextBox 8">
            <a:extLst>
              <a:ext uri="{FF2B5EF4-FFF2-40B4-BE49-F238E27FC236}">
                <a16:creationId xmlns:a16="http://schemas.microsoft.com/office/drawing/2014/main" id="{CFB4F77E-CB76-44A6-A8AE-7F656FA0DAB8}"/>
              </a:ext>
            </a:extLst>
          </p:cNvPr>
          <p:cNvSpPr txBox="1"/>
          <p:nvPr/>
        </p:nvSpPr>
        <p:spPr>
          <a:xfrm>
            <a:off x="2543019" y="3787551"/>
            <a:ext cx="3192780" cy="461665"/>
          </a:xfrm>
          <a:prstGeom prst="rect">
            <a:avLst/>
          </a:prstGeom>
          <a:noFill/>
        </p:spPr>
        <p:txBody>
          <a:bodyPr wrap="square" rtlCol="0">
            <a:spAutoFit/>
          </a:bodyPr>
          <a:lstStyle/>
          <a:p>
            <a:pPr algn="ctr"/>
            <a:r>
              <a:rPr lang="en-US" sz="2400" dirty="0" err="1">
                <a:latin typeface="Barlow Light" panose="00000400000000000000" pitchFamily="2" charset="0"/>
              </a:rPr>
              <a:t>Ngành</a:t>
            </a:r>
            <a:r>
              <a:rPr lang="en-US" sz="2400" dirty="0">
                <a:latin typeface="Barlow Light" panose="00000400000000000000" pitchFamily="2" charset="0"/>
              </a:rPr>
              <a:t> </a:t>
            </a:r>
            <a:r>
              <a:rPr lang="en-US" sz="2400" dirty="0" err="1">
                <a:latin typeface="Barlow Light" panose="00000400000000000000" pitchFamily="2" charset="0"/>
              </a:rPr>
              <a:t>mới</a:t>
            </a:r>
            <a:endParaRPr lang="en-US" sz="2400" dirty="0">
              <a:latin typeface="Barlow Light" panose="00000400000000000000" pitchFamily="2" charset="0"/>
            </a:endParaRPr>
          </a:p>
        </p:txBody>
      </p:sp>
      <p:sp>
        <p:nvSpPr>
          <p:cNvPr id="12" name="Text Placeholder 11">
            <a:extLst>
              <a:ext uri="{FF2B5EF4-FFF2-40B4-BE49-F238E27FC236}">
                <a16:creationId xmlns:a16="http://schemas.microsoft.com/office/drawing/2014/main" id="{DAD47598-4570-4214-BEB5-6A5F5679B10C}"/>
              </a:ext>
            </a:extLst>
          </p:cNvPr>
          <p:cNvSpPr>
            <a:spLocks noGrp="1"/>
          </p:cNvSpPr>
          <p:nvPr>
            <p:ph type="body" idx="1"/>
          </p:nvPr>
        </p:nvSpPr>
        <p:spPr>
          <a:xfrm>
            <a:off x="827636" y="1702378"/>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hai</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96044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2996-5561-4835-88C9-5A28899EF814}"/>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414344E7-6C07-456D-91F3-45C52C7363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12</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653152EE-3941-4F24-B0CB-6CA666DCDF58}"/>
              </a:ext>
            </a:extLst>
          </p:cNvPr>
          <p:cNvSpPr txBox="1"/>
          <p:nvPr/>
        </p:nvSpPr>
        <p:spPr>
          <a:xfrm>
            <a:off x="1330376" y="2322800"/>
            <a:ext cx="3155031" cy="400110"/>
          </a:xfrm>
          <a:prstGeom prst="rect">
            <a:avLst/>
          </a:prstGeom>
          <a:noFill/>
        </p:spPr>
        <p:txBody>
          <a:bodyPr wrap="none" rtlCol="0">
            <a:spAutoFit/>
          </a:bodyPr>
          <a:lstStyle/>
          <a:p>
            <a:r>
              <a:rPr lang="en-US" sz="2000" dirty="0">
                <a:latin typeface="Barlow Light" panose="00000400000000000000" pitchFamily="2" charset="0"/>
              </a:rPr>
              <a:t>SỰ THỐNG TRỊ ĐỘC QUYỀN</a:t>
            </a:r>
          </a:p>
        </p:txBody>
      </p:sp>
      <p:sp>
        <p:nvSpPr>
          <p:cNvPr id="6" name="TextBox 5">
            <a:extLst>
              <a:ext uri="{FF2B5EF4-FFF2-40B4-BE49-F238E27FC236}">
                <a16:creationId xmlns:a16="http://schemas.microsoft.com/office/drawing/2014/main" id="{90CA0B1C-CDE7-4AD7-B160-488D20576F89}"/>
              </a:ext>
            </a:extLst>
          </p:cNvPr>
          <p:cNvSpPr txBox="1"/>
          <p:nvPr/>
        </p:nvSpPr>
        <p:spPr>
          <a:xfrm>
            <a:off x="1296481" y="3461328"/>
            <a:ext cx="1021433" cy="400110"/>
          </a:xfrm>
          <a:prstGeom prst="rect">
            <a:avLst/>
          </a:prstGeom>
          <a:noFill/>
        </p:spPr>
        <p:txBody>
          <a:bodyPr wrap="none" rtlCol="0">
            <a:spAutoFit/>
          </a:bodyPr>
          <a:lstStyle/>
          <a:p>
            <a:r>
              <a:rPr lang="en-US" sz="2000" dirty="0">
                <a:latin typeface="Barlow Light" panose="00000400000000000000" pitchFamily="2" charset="0"/>
              </a:rPr>
              <a:t>T</a:t>
            </a:r>
            <a:r>
              <a:rPr lang="vi-VN" sz="2000" dirty="0">
                <a:latin typeface="Barlow Light" panose="00000400000000000000" pitchFamily="2" charset="0"/>
              </a:rPr>
              <a:t>Ư</a:t>
            </a:r>
            <a:r>
              <a:rPr lang="en-US" sz="2000" dirty="0">
                <a:latin typeface="Barlow Light" panose="00000400000000000000" pitchFamily="2" charset="0"/>
              </a:rPr>
              <a:t> SẢN</a:t>
            </a:r>
          </a:p>
        </p:txBody>
      </p:sp>
      <p:sp>
        <p:nvSpPr>
          <p:cNvPr id="7" name="TextBox 6">
            <a:extLst>
              <a:ext uri="{FF2B5EF4-FFF2-40B4-BE49-F238E27FC236}">
                <a16:creationId xmlns:a16="http://schemas.microsoft.com/office/drawing/2014/main" id="{359E3CF3-E9CB-4359-8CA3-C4448B74EB09}"/>
              </a:ext>
            </a:extLst>
          </p:cNvPr>
          <p:cNvSpPr txBox="1"/>
          <p:nvPr/>
        </p:nvSpPr>
        <p:spPr>
          <a:xfrm>
            <a:off x="3990007" y="3346661"/>
            <a:ext cx="1019831" cy="400110"/>
          </a:xfrm>
          <a:prstGeom prst="rect">
            <a:avLst/>
          </a:prstGeom>
          <a:noFill/>
        </p:spPr>
        <p:txBody>
          <a:bodyPr wrap="none" rtlCol="0">
            <a:spAutoFit/>
          </a:bodyPr>
          <a:lstStyle/>
          <a:p>
            <a:r>
              <a:rPr lang="en-US" sz="2000" dirty="0">
                <a:latin typeface="Barlow Light" panose="00000400000000000000" pitchFamily="2" charset="0"/>
              </a:rPr>
              <a:t>VÔ SẢN</a:t>
            </a:r>
          </a:p>
        </p:txBody>
      </p:sp>
      <p:sp>
        <p:nvSpPr>
          <p:cNvPr id="8" name="TextBox 7">
            <a:extLst>
              <a:ext uri="{FF2B5EF4-FFF2-40B4-BE49-F238E27FC236}">
                <a16:creationId xmlns:a16="http://schemas.microsoft.com/office/drawing/2014/main" id="{399B05B6-9CCA-47C8-952B-459E14D6114D}"/>
              </a:ext>
            </a:extLst>
          </p:cNvPr>
          <p:cNvSpPr txBox="1"/>
          <p:nvPr/>
        </p:nvSpPr>
        <p:spPr>
          <a:xfrm>
            <a:off x="3933100" y="3663031"/>
            <a:ext cx="2618024" cy="400110"/>
          </a:xfrm>
          <a:prstGeom prst="rect">
            <a:avLst/>
          </a:prstGeom>
          <a:noFill/>
        </p:spPr>
        <p:txBody>
          <a:bodyPr wrap="none" rtlCol="0">
            <a:spAutoFit/>
          </a:bodyPr>
          <a:lstStyle/>
          <a:p>
            <a:r>
              <a:rPr lang="en-US" sz="2000" dirty="0">
                <a:latin typeface="Barlow Light" panose="00000400000000000000" pitchFamily="2" charset="0"/>
              </a:rPr>
              <a:t>NHÂN DÂN LAO ĐỘNG</a:t>
            </a:r>
          </a:p>
        </p:txBody>
      </p:sp>
      <p:sp>
        <p:nvSpPr>
          <p:cNvPr id="9" name="TextBox 8">
            <a:extLst>
              <a:ext uri="{FF2B5EF4-FFF2-40B4-BE49-F238E27FC236}">
                <a16:creationId xmlns:a16="http://schemas.microsoft.com/office/drawing/2014/main" id="{C7292E46-B282-4FFA-B52B-8B6265307A39}"/>
              </a:ext>
            </a:extLst>
          </p:cNvPr>
          <p:cNvSpPr txBox="1"/>
          <p:nvPr/>
        </p:nvSpPr>
        <p:spPr>
          <a:xfrm>
            <a:off x="2571189" y="4438076"/>
            <a:ext cx="2425664" cy="400110"/>
          </a:xfrm>
          <a:prstGeom prst="rect">
            <a:avLst/>
          </a:prstGeom>
          <a:noFill/>
        </p:spPr>
        <p:txBody>
          <a:bodyPr wrap="none" rtlCol="0">
            <a:spAutoFit/>
          </a:bodyPr>
          <a:lstStyle/>
          <a:p>
            <a:r>
              <a:rPr lang="en-US" sz="2000" i="1" dirty="0">
                <a:latin typeface="Barlow Light" panose="00000400000000000000" pitchFamily="2" charset="0"/>
              </a:rPr>
              <a:t>XOA DỊU MÂU THUẪN</a:t>
            </a:r>
          </a:p>
        </p:txBody>
      </p:sp>
      <p:sp>
        <p:nvSpPr>
          <p:cNvPr id="10" name="Arrow: Down 9">
            <a:extLst>
              <a:ext uri="{FF2B5EF4-FFF2-40B4-BE49-F238E27FC236}">
                <a16:creationId xmlns:a16="http://schemas.microsoft.com/office/drawing/2014/main" id="{69C5B4F5-14D8-469B-BD48-06A18630FDDD}"/>
              </a:ext>
            </a:extLst>
          </p:cNvPr>
          <p:cNvSpPr/>
          <p:nvPr/>
        </p:nvSpPr>
        <p:spPr>
          <a:xfrm>
            <a:off x="2840945" y="2753287"/>
            <a:ext cx="442608" cy="56114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grpSp>
        <p:nvGrpSpPr>
          <p:cNvPr id="11" name="Group 10">
            <a:extLst>
              <a:ext uri="{FF2B5EF4-FFF2-40B4-BE49-F238E27FC236}">
                <a16:creationId xmlns:a16="http://schemas.microsoft.com/office/drawing/2014/main" id="{19B634A7-9572-4CB6-9C80-EFFBDAC9962F}"/>
              </a:ext>
            </a:extLst>
          </p:cNvPr>
          <p:cNvGrpSpPr/>
          <p:nvPr/>
        </p:nvGrpSpPr>
        <p:grpSpPr>
          <a:xfrm>
            <a:off x="2540123" y="3427984"/>
            <a:ext cx="1042457" cy="561149"/>
            <a:chOff x="3529543" y="1635551"/>
            <a:chExt cx="1042457" cy="561149"/>
          </a:xfrm>
        </p:grpSpPr>
        <p:sp>
          <p:nvSpPr>
            <p:cNvPr id="12" name="Arrow: Chevron 11">
              <a:extLst>
                <a:ext uri="{FF2B5EF4-FFF2-40B4-BE49-F238E27FC236}">
                  <a16:creationId xmlns:a16="http://schemas.microsoft.com/office/drawing/2014/main" id="{BB61038F-8A78-4E12-87FA-6EF1CBF55074}"/>
                </a:ext>
              </a:extLst>
            </p:cNvPr>
            <p:cNvSpPr/>
            <p:nvPr/>
          </p:nvSpPr>
          <p:spPr>
            <a:xfrm>
              <a:off x="3529543" y="1635551"/>
              <a:ext cx="479227" cy="561149"/>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Barlow Light" panose="00000400000000000000" pitchFamily="2" charset="0"/>
              </a:endParaRPr>
            </a:p>
          </p:txBody>
        </p:sp>
        <p:sp>
          <p:nvSpPr>
            <p:cNvPr id="13" name="Arrow: Chevron 12">
              <a:extLst>
                <a:ext uri="{FF2B5EF4-FFF2-40B4-BE49-F238E27FC236}">
                  <a16:creationId xmlns:a16="http://schemas.microsoft.com/office/drawing/2014/main" id="{1E37BB73-78A1-4E6F-9BAF-E7945FE5CC25}"/>
                </a:ext>
              </a:extLst>
            </p:cNvPr>
            <p:cNvSpPr/>
            <p:nvPr/>
          </p:nvSpPr>
          <p:spPr>
            <a:xfrm rot="10800000">
              <a:off x="4092773" y="1635551"/>
              <a:ext cx="479227" cy="561149"/>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Barlow Light" panose="00000400000000000000" pitchFamily="2" charset="0"/>
              </a:endParaRPr>
            </a:p>
          </p:txBody>
        </p:sp>
      </p:grpSp>
      <p:sp>
        <p:nvSpPr>
          <p:cNvPr id="14" name="Arrow: Notched Right 13">
            <a:extLst>
              <a:ext uri="{FF2B5EF4-FFF2-40B4-BE49-F238E27FC236}">
                <a16:creationId xmlns:a16="http://schemas.microsoft.com/office/drawing/2014/main" id="{C9D8B288-A198-4800-A531-63FB8AED31BA}"/>
              </a:ext>
            </a:extLst>
          </p:cNvPr>
          <p:cNvSpPr/>
          <p:nvPr/>
        </p:nvSpPr>
        <p:spPr>
          <a:xfrm>
            <a:off x="1330376" y="4419671"/>
            <a:ext cx="1051559" cy="32004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pic>
        <p:nvPicPr>
          <p:cNvPr id="15" name="Picture 14" descr="Kết quả hình ảnh cho pyramid of capitalist system">
            <a:extLst>
              <a:ext uri="{FF2B5EF4-FFF2-40B4-BE49-F238E27FC236}">
                <a16:creationId xmlns:a16="http://schemas.microsoft.com/office/drawing/2014/main" id="{97F283F5-4B52-4FF3-94E5-E0EF39E0A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986" y="2258121"/>
            <a:ext cx="3646968" cy="13119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 Placeholder 11">
            <a:extLst>
              <a:ext uri="{FF2B5EF4-FFF2-40B4-BE49-F238E27FC236}">
                <a16:creationId xmlns:a16="http://schemas.microsoft.com/office/drawing/2014/main" id="{BA6EB3A1-FE7C-4178-9905-4552E5F45F1A}"/>
              </a:ext>
            </a:extLst>
          </p:cNvPr>
          <p:cNvSpPr>
            <a:spLocks noGrp="1"/>
          </p:cNvSpPr>
          <p:nvPr>
            <p:ph type="body" idx="1"/>
          </p:nvPr>
        </p:nvSpPr>
        <p:spPr>
          <a:xfrm>
            <a:off x="702203" y="1736754"/>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ba</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86998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6622-4B2B-4C2F-B1AF-F569970617E9}"/>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0B5100AD-C25F-4A8B-92E8-ECFB2C462C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13</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ABE72749-0745-4E1F-96A7-E1E95E3A2564}"/>
              </a:ext>
            </a:extLst>
          </p:cNvPr>
          <p:cNvSpPr txBox="1"/>
          <p:nvPr/>
        </p:nvSpPr>
        <p:spPr>
          <a:xfrm>
            <a:off x="2498740" y="1723543"/>
            <a:ext cx="2372188" cy="707886"/>
          </a:xfrm>
          <a:prstGeom prst="rect">
            <a:avLst/>
          </a:prstGeom>
          <a:noFill/>
        </p:spPr>
        <p:txBody>
          <a:bodyPr wrap="square" rtlCol="0">
            <a:spAutoFit/>
          </a:bodyPr>
          <a:lstStyle/>
          <a:p>
            <a:r>
              <a:rPr lang="en-US" sz="2000" dirty="0" err="1">
                <a:latin typeface="Barlow Light" panose="00000400000000000000" pitchFamily="2" charset="0"/>
              </a:rPr>
              <a:t>Mở</a:t>
            </a:r>
            <a:r>
              <a:rPr lang="en-US" sz="2000" dirty="0">
                <a:latin typeface="Barlow Light" panose="00000400000000000000" pitchFamily="2" charset="0"/>
              </a:rPr>
              <a:t> </a:t>
            </a:r>
            <a:r>
              <a:rPr lang="en-US" sz="2000" dirty="0" err="1">
                <a:latin typeface="Barlow Light" panose="00000400000000000000" pitchFamily="2" charset="0"/>
              </a:rPr>
              <a:t>rộng</a:t>
            </a:r>
            <a:r>
              <a:rPr lang="en-US" sz="2000" dirty="0">
                <a:latin typeface="Barlow Light" panose="00000400000000000000" pitchFamily="2" charset="0"/>
              </a:rPr>
              <a:t> </a:t>
            </a:r>
            <a:r>
              <a:rPr lang="en-US" sz="2000" dirty="0" err="1">
                <a:latin typeface="Barlow Light" panose="00000400000000000000" pitchFamily="2" charset="0"/>
              </a:rPr>
              <a:t>quan</a:t>
            </a:r>
            <a:r>
              <a:rPr lang="en-US" sz="2000" dirty="0">
                <a:latin typeface="Barlow Light" panose="00000400000000000000" pitchFamily="2" charset="0"/>
              </a:rPr>
              <a:t> </a:t>
            </a:r>
            <a:r>
              <a:rPr lang="en-US" sz="2000" dirty="0" err="1">
                <a:latin typeface="Barlow Light" panose="00000400000000000000" pitchFamily="2" charset="0"/>
              </a:rPr>
              <a:t>hệ</a:t>
            </a:r>
            <a:r>
              <a:rPr lang="en-US" sz="2000" dirty="0">
                <a:latin typeface="Barlow Light" panose="00000400000000000000" pitchFamily="2" charset="0"/>
              </a:rPr>
              <a:t> </a:t>
            </a:r>
            <a:r>
              <a:rPr lang="en-US" sz="2000" dirty="0" err="1">
                <a:latin typeface="Barlow Light" panose="00000400000000000000" pitchFamily="2" charset="0"/>
              </a:rPr>
              <a:t>kinh</a:t>
            </a:r>
            <a:r>
              <a:rPr lang="en-US" sz="2000" dirty="0">
                <a:latin typeface="Barlow Light" panose="00000400000000000000" pitchFamily="2" charset="0"/>
              </a:rPr>
              <a:t> </a:t>
            </a:r>
            <a:r>
              <a:rPr lang="en-US" sz="2000" dirty="0" err="1">
                <a:latin typeface="Barlow Light" panose="00000400000000000000" pitchFamily="2" charset="0"/>
              </a:rPr>
              <a:t>tế</a:t>
            </a:r>
            <a:r>
              <a:rPr lang="en-US" sz="2000" dirty="0">
                <a:latin typeface="Barlow Light" panose="00000400000000000000" pitchFamily="2" charset="0"/>
              </a:rPr>
              <a:t> </a:t>
            </a:r>
            <a:r>
              <a:rPr lang="en-US" sz="2000" dirty="0" err="1">
                <a:latin typeface="Barlow Light" panose="00000400000000000000" pitchFamily="2" charset="0"/>
              </a:rPr>
              <a:t>đối</a:t>
            </a:r>
            <a:r>
              <a:rPr lang="en-US" sz="2000" dirty="0">
                <a:latin typeface="Barlow Light" panose="00000400000000000000" pitchFamily="2" charset="0"/>
              </a:rPr>
              <a:t> </a:t>
            </a:r>
            <a:r>
              <a:rPr lang="en-US" sz="2000" dirty="0" err="1">
                <a:latin typeface="Barlow Light" panose="00000400000000000000" pitchFamily="2" charset="0"/>
              </a:rPr>
              <a:t>ngoại</a:t>
            </a:r>
            <a:endParaRPr lang="en-US" sz="2000" dirty="0">
              <a:latin typeface="Barlow Light" panose="00000400000000000000" pitchFamily="2" charset="0"/>
            </a:endParaRPr>
          </a:p>
        </p:txBody>
      </p:sp>
      <p:pic>
        <p:nvPicPr>
          <p:cNvPr id="6" name="Picture 4" descr="Kết quả hình ảnh cho quan hệ kinh tế đối ngoại">
            <a:extLst>
              <a:ext uri="{FF2B5EF4-FFF2-40B4-BE49-F238E27FC236}">
                <a16:creationId xmlns:a16="http://schemas.microsoft.com/office/drawing/2014/main" id="{86504D44-858B-4893-916D-35B7336A5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762" y="1314463"/>
            <a:ext cx="2573192" cy="16108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Arrow: Bent-Up 6">
            <a:extLst>
              <a:ext uri="{FF2B5EF4-FFF2-40B4-BE49-F238E27FC236}">
                <a16:creationId xmlns:a16="http://schemas.microsoft.com/office/drawing/2014/main" id="{D9C6404E-2165-4E3A-99DC-21B85079F469}"/>
              </a:ext>
            </a:extLst>
          </p:cNvPr>
          <p:cNvSpPr/>
          <p:nvPr/>
        </p:nvSpPr>
        <p:spPr>
          <a:xfrm rot="5400000">
            <a:off x="3763205" y="2230899"/>
            <a:ext cx="826681" cy="1388765"/>
          </a:xfrm>
          <a:prstGeom prst="bentUpArrow">
            <a:avLst>
              <a:gd name="adj1" fmla="val 19600"/>
              <a:gd name="adj2" fmla="val 25000"/>
              <a:gd name="adj3" fmla="val 25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sp>
        <p:nvSpPr>
          <p:cNvPr id="8" name="TextBox 7">
            <a:extLst>
              <a:ext uri="{FF2B5EF4-FFF2-40B4-BE49-F238E27FC236}">
                <a16:creationId xmlns:a16="http://schemas.microsoft.com/office/drawing/2014/main" id="{3D2E8798-35FB-4F91-92FE-8686201B5058}"/>
              </a:ext>
            </a:extLst>
          </p:cNvPr>
          <p:cNvSpPr txBox="1"/>
          <p:nvPr/>
        </p:nvSpPr>
        <p:spPr>
          <a:xfrm>
            <a:off x="5066680" y="2713359"/>
            <a:ext cx="222926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Barlow Light" panose="00000400000000000000" pitchFamily="2" charset="0"/>
              </a:rPr>
              <a:t>Bảo</a:t>
            </a:r>
            <a:r>
              <a:rPr lang="en-US" sz="2000" dirty="0">
                <a:latin typeface="Barlow Light" panose="00000400000000000000" pitchFamily="2" charset="0"/>
              </a:rPr>
              <a:t> </a:t>
            </a:r>
            <a:r>
              <a:rPr lang="en-US" sz="2000" dirty="0" err="1">
                <a:latin typeface="Barlow Light" panose="00000400000000000000" pitchFamily="2" charset="0"/>
              </a:rPr>
              <a:t>hộ</a:t>
            </a:r>
            <a:r>
              <a:rPr lang="en-US" sz="2000" dirty="0">
                <a:latin typeface="Barlow Light" panose="00000400000000000000" pitchFamily="2" charset="0"/>
              </a:rPr>
              <a:t> t</a:t>
            </a:r>
            <a:r>
              <a:rPr lang="vi-VN" sz="2000" dirty="0">
                <a:latin typeface="Barlow Light" panose="00000400000000000000" pitchFamily="2" charset="0"/>
              </a:rPr>
              <a:t>ư</a:t>
            </a:r>
            <a:r>
              <a:rPr lang="en-US" sz="2000" dirty="0">
                <a:latin typeface="Barlow Light" panose="00000400000000000000" pitchFamily="2" charset="0"/>
              </a:rPr>
              <a:t> </a:t>
            </a:r>
            <a:r>
              <a:rPr lang="en-US" sz="2000" dirty="0" err="1">
                <a:latin typeface="Barlow Light" panose="00000400000000000000" pitchFamily="2" charset="0"/>
              </a:rPr>
              <a:t>bản</a:t>
            </a:r>
            <a:endParaRPr lang="en-US" sz="2000" dirty="0">
              <a:latin typeface="Barlow Light" panose="00000400000000000000" pitchFamily="2" charset="0"/>
            </a:endParaRPr>
          </a:p>
          <a:p>
            <a:pPr marL="285750" indent="-285750">
              <a:buFont typeface="Arial" panose="020B0604020202020204" pitchFamily="34" charset="0"/>
              <a:buChar char="•"/>
            </a:pPr>
            <a:r>
              <a:rPr lang="en-US" sz="2000" dirty="0" err="1">
                <a:latin typeface="Barlow Light" panose="00000400000000000000" pitchFamily="2" charset="0"/>
              </a:rPr>
              <a:t>Tạo</a:t>
            </a:r>
            <a:r>
              <a:rPr lang="en-US" sz="2000" dirty="0">
                <a:latin typeface="Barlow Light" panose="00000400000000000000" pitchFamily="2" charset="0"/>
              </a:rPr>
              <a:t> </a:t>
            </a:r>
            <a:r>
              <a:rPr lang="en-US" sz="2000" dirty="0" err="1">
                <a:latin typeface="Barlow Light" panose="00000400000000000000" pitchFamily="2" charset="0"/>
              </a:rPr>
              <a:t>môi</a:t>
            </a:r>
            <a:r>
              <a:rPr lang="en-US" sz="2000" dirty="0">
                <a:latin typeface="Barlow Light" panose="00000400000000000000" pitchFamily="2" charset="0"/>
              </a:rPr>
              <a:t> tr</a:t>
            </a:r>
            <a:r>
              <a:rPr lang="vi-VN" sz="2000" dirty="0">
                <a:latin typeface="Barlow Light" panose="00000400000000000000" pitchFamily="2" charset="0"/>
              </a:rPr>
              <a:t>ư</a:t>
            </a:r>
            <a:r>
              <a:rPr lang="en-US" sz="2000" dirty="0" err="1">
                <a:latin typeface="Barlow Light" panose="00000400000000000000" pitchFamily="2" charset="0"/>
              </a:rPr>
              <a:t>ờng</a:t>
            </a:r>
            <a:r>
              <a:rPr lang="en-US" sz="2000" dirty="0">
                <a:latin typeface="Barlow Light" panose="00000400000000000000" pitchFamily="2" charset="0"/>
              </a:rPr>
              <a:t> </a:t>
            </a:r>
            <a:r>
              <a:rPr lang="en-US" sz="2000" dirty="0" err="1">
                <a:latin typeface="Barlow Light" panose="00000400000000000000" pitchFamily="2" charset="0"/>
              </a:rPr>
              <a:t>quốc</a:t>
            </a:r>
            <a:r>
              <a:rPr lang="en-US" sz="2000" dirty="0">
                <a:latin typeface="Barlow Light" panose="00000400000000000000" pitchFamily="2" charset="0"/>
              </a:rPr>
              <a:t> </a:t>
            </a:r>
            <a:r>
              <a:rPr lang="en-US" sz="2000" dirty="0" err="1">
                <a:latin typeface="Barlow Light" panose="00000400000000000000" pitchFamily="2" charset="0"/>
              </a:rPr>
              <a:t>tế</a:t>
            </a:r>
            <a:endParaRPr lang="en-US" sz="2000" dirty="0">
              <a:latin typeface="Barlow Light" panose="00000400000000000000" pitchFamily="2" charset="0"/>
            </a:endParaRPr>
          </a:p>
        </p:txBody>
      </p:sp>
      <p:sp>
        <p:nvSpPr>
          <p:cNvPr id="9" name="Text Placeholder 11">
            <a:extLst>
              <a:ext uri="{FF2B5EF4-FFF2-40B4-BE49-F238E27FC236}">
                <a16:creationId xmlns:a16="http://schemas.microsoft.com/office/drawing/2014/main" id="{13B43D59-918A-46C7-A223-31C0D085BFC0}"/>
              </a:ext>
            </a:extLst>
          </p:cNvPr>
          <p:cNvSpPr>
            <a:spLocks noGrp="1"/>
          </p:cNvSpPr>
          <p:nvPr>
            <p:ph type="body" idx="1"/>
          </p:nvPr>
        </p:nvSpPr>
        <p:spPr>
          <a:xfrm>
            <a:off x="702203" y="1736754"/>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lgn="ctr">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endParaRPr lang="en-US" dirty="0">
              <a:latin typeface="Barlow Light" panose="00000400000000000000" pitchFamily="2" charset="0"/>
              <a:cs typeface="Times New Roman" panose="02020603050405020304" pitchFamily="18" charset="0"/>
            </a:endParaRPr>
          </a:p>
        </p:txBody>
      </p:sp>
      <p:pic>
        <p:nvPicPr>
          <p:cNvPr id="11" name="Picture 10">
            <a:extLst>
              <a:ext uri="{FF2B5EF4-FFF2-40B4-BE49-F238E27FC236}">
                <a16:creationId xmlns:a16="http://schemas.microsoft.com/office/drawing/2014/main" id="{8545529C-8056-4F89-B181-A8EDC3C584E3}"/>
              </a:ext>
            </a:extLst>
          </p:cNvPr>
          <p:cNvPicPr>
            <a:picLocks noChangeAspect="1"/>
          </p:cNvPicPr>
          <p:nvPr/>
        </p:nvPicPr>
        <p:blipFill>
          <a:blip r:embed="rId3"/>
          <a:stretch>
            <a:fillRect/>
          </a:stretch>
        </p:blipFill>
        <p:spPr>
          <a:xfrm>
            <a:off x="914223" y="2963917"/>
            <a:ext cx="2372188" cy="1269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5307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C9E6-7A49-4FC7-9BD6-3AE54F355040}"/>
              </a:ext>
            </a:extLst>
          </p:cNvPr>
          <p:cNvSpPr>
            <a:spLocks noGrp="1"/>
          </p:cNvSpPr>
          <p:nvPr>
            <p:ph type="title"/>
          </p:nvPr>
        </p:nvSpPr>
        <p:spPr>
          <a:xfrm>
            <a:off x="661100" y="664300"/>
            <a:ext cx="9370320" cy="653700"/>
          </a:xfrm>
        </p:spPr>
        <p:txBody>
          <a:bodyPr/>
          <a:lstStyle/>
          <a:p>
            <a:r>
              <a:rPr lang="en-US" b="1" dirty="0" err="1">
                <a:latin typeface="Barlow Light" panose="00000400000000000000" pitchFamily="2" charset="0"/>
                <a:cs typeface="Times New Roman" panose="02020603050405020304" pitchFamily="18" charset="0"/>
              </a:rPr>
              <a:t>Bản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chất</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của</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chủ</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nghĩa</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tư</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bản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nhà</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nước</a:t>
            </a:r>
            <a:endParaRPr lang="en-US"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D64F7C-4EF0-4BF3-AE6B-928FD5BEB3D2}"/>
              </a:ext>
            </a:extLst>
          </p:cNvPr>
          <p:cNvSpPr>
            <a:spLocks noGrp="1"/>
          </p:cNvSpPr>
          <p:nvPr>
            <p:ph type="sldNum" idx="12"/>
          </p:nvPr>
        </p:nvSpPr>
        <p:spPr>
          <a:xfrm>
            <a:off x="8504253" y="4489800"/>
            <a:ext cx="780979" cy="653700"/>
          </a:xfrm>
        </p:spPr>
        <p:txBody>
          <a:bodyPr/>
          <a:lstStyle/>
          <a:p>
            <a:pPr marL="0" lvl="0" indent="0" algn="ctr" rtl="0">
              <a:spcBef>
                <a:spcPts val="0"/>
              </a:spcBef>
              <a:spcAft>
                <a:spcPts val="0"/>
              </a:spcAft>
              <a:buNone/>
            </a:pPr>
            <a:fld id="{00000000-1234-1234-1234-123412341234}" type="slidenum">
              <a:rPr lang="en" sz="1800" smtClean="0">
                <a:latin typeface="Barlow Light" panose="00000400000000000000" pitchFamily="2" charset="0"/>
              </a:rPr>
              <a:t>14</a:t>
            </a:fld>
            <a:endParaRPr lang="en" sz="1800">
              <a:latin typeface="Barlow Light" panose="00000400000000000000" pitchFamily="2" charset="0"/>
            </a:endParaRPr>
          </a:p>
        </p:txBody>
      </p:sp>
      <p:sp>
        <p:nvSpPr>
          <p:cNvPr id="5" name="TextBox 4">
            <a:extLst>
              <a:ext uri="{FF2B5EF4-FFF2-40B4-BE49-F238E27FC236}">
                <a16:creationId xmlns:a16="http://schemas.microsoft.com/office/drawing/2014/main" id="{BFF19B6B-9890-42D4-BF0A-5D731EF681D7}"/>
              </a:ext>
            </a:extLst>
          </p:cNvPr>
          <p:cNvSpPr txBox="1"/>
          <p:nvPr/>
        </p:nvSpPr>
        <p:spPr>
          <a:xfrm>
            <a:off x="4808849" y="1606368"/>
            <a:ext cx="5121960" cy="646331"/>
          </a:xfrm>
          <a:prstGeom prst="rect">
            <a:avLst/>
          </a:prstGeom>
          <a:noFill/>
        </p:spPr>
        <p:txBody>
          <a:bodyPr wrap="square" rtlCol="0">
            <a:spAutoFit/>
          </a:bodyPr>
          <a:lstStyle/>
          <a:p>
            <a:r>
              <a:rPr lang="en-US" sz="1800" dirty="0" err="1">
                <a:latin typeface="Barlow Light" panose="00000400000000000000" pitchFamily="2" charset="0"/>
                <a:cs typeface="Times New Roman" panose="02020603050405020304" pitchFamily="18" charset="0"/>
              </a:rPr>
              <a:t>Tổ</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nhà</a:t>
            </a:r>
            <a:r>
              <a:rPr lang="en-US" sz="1800" dirty="0">
                <a:latin typeface="Barlow Light" panose="00000400000000000000" pitchFamily="2" charset="0"/>
                <a:cs typeface="Times New Roman" panose="02020603050405020304" pitchFamily="18" charset="0"/>
              </a:rPr>
              <a:t> n</a:t>
            </a:r>
            <a:r>
              <a:rPr lang="vi-VN" sz="1800" dirty="0">
                <a:latin typeface="Barlow Light" panose="00000400000000000000" pitchFamily="2" charset="0"/>
                <a:cs typeface="Times New Roman" panose="02020603050405020304" pitchFamily="18" charset="0"/>
              </a:rPr>
              <a:t>ư</a:t>
            </a:r>
            <a:r>
              <a:rPr lang="en-US" sz="1800" dirty="0" err="1">
                <a:latin typeface="Barlow Light" panose="00000400000000000000" pitchFamily="2" charset="0"/>
                <a:cs typeface="Times New Roman" panose="02020603050405020304" pitchFamily="18" charset="0"/>
              </a:rPr>
              <a:t>ớc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endParaRPr lang="en-US" sz="1800" dirty="0">
              <a:latin typeface="Barlow Light" panose="000004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E600EB2C-8A3B-4A35-8E8F-554AE134EA63}"/>
              </a:ext>
            </a:extLst>
          </p:cNvPr>
          <p:cNvSpPr txBox="1"/>
          <p:nvPr/>
        </p:nvSpPr>
        <p:spPr>
          <a:xfrm>
            <a:off x="4808849" y="2530395"/>
            <a:ext cx="3491643" cy="646331"/>
          </a:xfrm>
          <a:prstGeom prst="rect">
            <a:avLst/>
          </a:prstGeom>
          <a:noFill/>
        </p:spPr>
        <p:txBody>
          <a:bodyPr wrap="square" rtlCol="0">
            <a:spAutoFit/>
          </a:bodyPr>
          <a:lstStyle/>
          <a:p>
            <a:r>
              <a:rPr lang="en-US" sz="1800" dirty="0" err="1">
                <a:latin typeface="Barlow Light" panose="00000400000000000000" pitchFamily="2" charset="0"/>
                <a:cs typeface="Times New Roman" panose="02020603050405020304" pitchFamily="18" charset="0"/>
              </a:rPr>
              <a:t>Nấc</a:t>
            </a:r>
            <a:r>
              <a:rPr lang="en-US" sz="1800" dirty="0">
                <a:latin typeface="Barlow Light" panose="00000400000000000000" pitchFamily="2" charset="0"/>
                <a:cs typeface="Times New Roman" panose="02020603050405020304" pitchFamily="18" charset="0"/>
              </a:rPr>
              <a:t> thang </a:t>
            </a:r>
            <a:r>
              <a:rPr lang="en-US" sz="1800" dirty="0" err="1">
                <a:latin typeface="Barlow Light" panose="00000400000000000000" pitchFamily="2" charset="0"/>
                <a:cs typeface="Times New Roman" panose="02020603050405020304" pitchFamily="18" charset="0"/>
              </a:rPr>
              <a:t>phát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triển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của</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endParaRPr lang="en-US" sz="1800" dirty="0">
              <a:latin typeface="Barlow Light" panose="00000400000000000000"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13B4C77F-DB0D-4F66-AA95-B48D3AD41432}"/>
              </a:ext>
            </a:extLst>
          </p:cNvPr>
          <p:cNvSpPr txBox="1"/>
          <p:nvPr/>
        </p:nvSpPr>
        <p:spPr>
          <a:xfrm>
            <a:off x="4808849" y="3384005"/>
            <a:ext cx="3551127" cy="1200329"/>
          </a:xfrm>
          <a:prstGeom prst="rect">
            <a:avLst/>
          </a:prstGeom>
          <a:noFill/>
        </p:spPr>
        <p:txBody>
          <a:bodyPr wrap="square" rtlCol="0">
            <a:spAutoFit/>
          </a:bodyPr>
          <a:lstStyle/>
          <a:p>
            <a:r>
              <a:rPr lang="en-US" sz="1800" dirty="0">
                <a:latin typeface="Barlow Light" panose="00000400000000000000" pitchFamily="2" charset="0"/>
                <a:cs typeface="Times New Roman" panose="02020603050405020304" pitchFamily="18" charset="0"/>
              </a:rPr>
              <a:t>Quan </a:t>
            </a:r>
            <a:r>
              <a:rPr lang="en-US" sz="1800" dirty="0" err="1">
                <a:latin typeface="Barlow Light" panose="00000400000000000000" pitchFamily="2" charset="0"/>
                <a:cs typeface="Times New Roman" panose="02020603050405020304" pitchFamily="18" charset="0"/>
              </a:rPr>
              <a:t>hệ</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kinh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tế</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trị</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xã</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hội</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không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chỉ</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sách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trong</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giai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đoạn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của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endParaRPr lang="en-US" sz="1800" dirty="0">
              <a:latin typeface="Barlow Light" panose="000004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176FCD39-A3E0-4AA2-8ACD-111B969C8B64}"/>
              </a:ext>
            </a:extLst>
          </p:cNvPr>
          <p:cNvSpPr txBox="1"/>
          <p:nvPr/>
        </p:nvSpPr>
        <p:spPr>
          <a:xfrm>
            <a:off x="683717" y="3060840"/>
            <a:ext cx="3779880" cy="923330"/>
          </a:xfrm>
          <a:prstGeom prst="rect">
            <a:avLst/>
          </a:prstGeom>
          <a:noFill/>
        </p:spPr>
        <p:txBody>
          <a:bodyPr wrap="square" rtlCol="0">
            <a:spAutoFit/>
          </a:bodyPr>
          <a:lstStyle/>
          <a:p>
            <a:r>
              <a:rPr lang="en-US" sz="1800" dirty="0">
                <a:latin typeface="Barlow Light" panose="00000400000000000000" pitchFamily="2" charset="0"/>
                <a:cs typeface="Times New Roman" panose="02020603050405020304" pitchFamily="18" charset="0"/>
              </a:rPr>
              <a:t>Hình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vận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làm </a:t>
            </a:r>
            <a:r>
              <a:rPr lang="en-US" sz="1800" dirty="0" err="1">
                <a:latin typeface="Barlow Light" panose="00000400000000000000" pitchFamily="2" charset="0"/>
                <a:cs typeface="Times New Roman" panose="02020603050405020304" pitchFamily="18" charset="0"/>
              </a:rPr>
              <a:t>cho</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duy</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trì</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sự</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tồn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tại</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thích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điều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kiện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lịch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sử</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endParaRPr lang="en-US" sz="1800" dirty="0">
              <a:latin typeface="Barlow Light" panose="00000400000000000000" pitchFamily="2" charset="0"/>
              <a:cs typeface="Times New Roman" panose="02020603050405020304" pitchFamily="18" charset="0"/>
            </a:endParaRPr>
          </a:p>
        </p:txBody>
      </p:sp>
      <p:sp>
        <p:nvSpPr>
          <p:cNvPr id="9" name="Arrow: Right 8">
            <a:extLst>
              <a:ext uri="{FF2B5EF4-FFF2-40B4-BE49-F238E27FC236}">
                <a16:creationId xmlns:a16="http://schemas.microsoft.com/office/drawing/2014/main" id="{9B74A4FA-66F9-4B44-B914-63F45C6BA568}"/>
              </a:ext>
            </a:extLst>
          </p:cNvPr>
          <p:cNvSpPr/>
          <p:nvPr/>
        </p:nvSpPr>
        <p:spPr>
          <a:xfrm rot="892719">
            <a:off x="4037708" y="1568554"/>
            <a:ext cx="629095" cy="327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0" name="Arrow: Right 9">
            <a:extLst>
              <a:ext uri="{FF2B5EF4-FFF2-40B4-BE49-F238E27FC236}">
                <a16:creationId xmlns:a16="http://schemas.microsoft.com/office/drawing/2014/main" id="{49966BAC-0BBC-4CA7-85C7-1081D581DD78}"/>
              </a:ext>
            </a:extLst>
          </p:cNvPr>
          <p:cNvSpPr/>
          <p:nvPr/>
        </p:nvSpPr>
        <p:spPr>
          <a:xfrm rot="2274023">
            <a:off x="3703781" y="2181136"/>
            <a:ext cx="1256062" cy="32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1" name="Arrow: Right 10">
            <a:extLst>
              <a:ext uri="{FF2B5EF4-FFF2-40B4-BE49-F238E27FC236}">
                <a16:creationId xmlns:a16="http://schemas.microsoft.com/office/drawing/2014/main" id="{A95F9946-9E0A-4701-AF4F-0270FB5FA6DC}"/>
              </a:ext>
            </a:extLst>
          </p:cNvPr>
          <p:cNvSpPr/>
          <p:nvPr/>
        </p:nvSpPr>
        <p:spPr>
          <a:xfrm rot="3371282">
            <a:off x="3302087" y="2616570"/>
            <a:ext cx="1343400" cy="294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2" name="Arrow: Right 11">
            <a:extLst>
              <a:ext uri="{FF2B5EF4-FFF2-40B4-BE49-F238E27FC236}">
                <a16:creationId xmlns:a16="http://schemas.microsoft.com/office/drawing/2014/main" id="{AD3389B7-5D08-4ABA-8222-98CA88545CDC}"/>
              </a:ext>
            </a:extLst>
          </p:cNvPr>
          <p:cNvSpPr/>
          <p:nvPr/>
        </p:nvSpPr>
        <p:spPr>
          <a:xfrm rot="7023211">
            <a:off x="2582190" y="2419175"/>
            <a:ext cx="999166" cy="34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2809DF6B-F2D3-4EC1-BCE6-BE9AC35ABE36}"/>
              </a:ext>
            </a:extLst>
          </p:cNvPr>
          <p:cNvSpPr txBox="1"/>
          <p:nvPr/>
        </p:nvSpPr>
        <p:spPr>
          <a:xfrm>
            <a:off x="2550159" y="1504740"/>
            <a:ext cx="119350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800" b="1" dirty="0" err="1">
                <a:solidFill>
                  <a:schemeClr val="tx1"/>
                </a:solidFill>
                <a:latin typeface="Barlow Light" panose="00000400000000000000" pitchFamily="2" charset="0"/>
                <a:cs typeface="Times New Roman" panose="02020603050405020304" pitchFamily="18" charset="0"/>
              </a:rPr>
              <a:t>Bản</a:t>
            </a:r>
            <a:r>
              <a:rPr lang="en-US" sz="1800" b="1" dirty="0">
                <a:solidFill>
                  <a:schemeClr val="tx1"/>
                </a:solidFill>
                <a:latin typeface="Barlow Light" panose="00000400000000000000" pitchFamily="2" charset="0"/>
                <a:cs typeface="Times New Roman" panose="02020603050405020304" pitchFamily="18" charset="0"/>
              </a:rPr>
              <a:t> </a:t>
            </a:r>
            <a:r>
              <a:rPr lang="en-US" sz="1800" b="1" dirty="0" err="1">
                <a:solidFill>
                  <a:schemeClr val="tx1"/>
                </a:solidFill>
                <a:latin typeface="Barlow Light" panose="00000400000000000000" pitchFamily="2" charset="0"/>
                <a:cs typeface="Times New Roman" panose="02020603050405020304" pitchFamily="18" charset="0"/>
              </a:rPr>
              <a:t>chất</a:t>
            </a:r>
            <a:endParaRPr lang="en-US" sz="1800" b="1" dirty="0">
              <a:solidFill>
                <a:schemeClr val="tx1"/>
              </a:solidFill>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253166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12B9-E91E-4910-9BDA-36FE000A0211}"/>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1.1.2. </a:t>
            </a:r>
            <a:r>
              <a:rPr lang="en-US" sz="2400" b="1" dirty="0" err="1">
                <a:latin typeface="Barlow Light" panose="00000400000000000000" pitchFamily="2" charset="0"/>
                <a:cs typeface="Times New Roman" panose="02020603050405020304" pitchFamily="18" charset="0"/>
              </a:rPr>
              <a:t>Tác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trong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kinh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3295C41-C7C4-4573-9EBC-CD6E23EF5F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15</a:t>
            </a:fld>
            <a:endParaRPr lang="en">
              <a:latin typeface="Barlow Light" panose="00000400000000000000" pitchFamily="2" charset="0"/>
            </a:endParaRPr>
          </a:p>
        </p:txBody>
      </p:sp>
      <p:sp>
        <p:nvSpPr>
          <p:cNvPr id="5" name="Text Placeholder 11">
            <a:extLst>
              <a:ext uri="{FF2B5EF4-FFF2-40B4-BE49-F238E27FC236}">
                <a16:creationId xmlns:a16="http://schemas.microsoft.com/office/drawing/2014/main" id="{3BCD75FF-D185-4169-9AB2-5FD4790BCF58}"/>
              </a:ext>
            </a:extLst>
          </p:cNvPr>
          <p:cNvSpPr>
            <a:spLocks noGrp="1"/>
          </p:cNvSpPr>
          <p:nvPr>
            <p:ph type="body" idx="1"/>
          </p:nvPr>
        </p:nvSpPr>
        <p:spPr>
          <a:xfrm>
            <a:off x="785480" y="1525772"/>
            <a:ext cx="2521245" cy="652463"/>
          </a:xfrm>
        </p:spPr>
        <p:style>
          <a:lnRef idx="0">
            <a:schemeClr val="accent1"/>
          </a:lnRef>
          <a:fillRef idx="3">
            <a:schemeClr val="accent1"/>
          </a:fillRef>
          <a:effectRef idx="3">
            <a:schemeClr val="accent1"/>
          </a:effectRef>
          <a:fontRef idx="minor">
            <a:schemeClr val="lt1"/>
          </a:fontRef>
        </p:style>
        <p:txBody>
          <a:bodyPr/>
          <a:lstStyle/>
          <a:p>
            <a:pPr marL="76200" indent="0" algn="ctr">
              <a:buNone/>
            </a:pPr>
            <a:r>
              <a:rPr lang="en-US" dirty="0" err="1">
                <a:latin typeface="Barlow Light" panose="00000400000000000000" pitchFamily="2" charset="0"/>
                <a:cs typeface="Times New Roman" panose="02020603050405020304" pitchFamily="18" charset="0"/>
              </a:rPr>
              <a:t>Tác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tích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cực</a:t>
            </a:r>
            <a:endParaRPr lang="en-US" dirty="0">
              <a:latin typeface="Barlow Light" panose="000004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26174F18-DD43-4C33-83D0-0E7774AB370B}"/>
              </a:ext>
            </a:extLst>
          </p:cNvPr>
          <p:cNvSpPr txBox="1"/>
          <p:nvPr/>
        </p:nvSpPr>
        <p:spPr>
          <a:xfrm>
            <a:off x="3433763" y="2274314"/>
            <a:ext cx="5593279" cy="2246769"/>
          </a:xfrm>
          <a:prstGeom prst="rect">
            <a:avLst/>
          </a:prstGeom>
          <a:noFill/>
        </p:spPr>
        <p:txBody>
          <a:bodyPr wrap="square" rtlCol="0">
            <a:spAutoFit/>
          </a:bodyPr>
          <a:lstStyle/>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Tạo</a:t>
            </a:r>
            <a:r>
              <a:rPr lang="en-US" altLang="zh-CN" sz="2000" dirty="0">
                <a:solidFill>
                  <a:srgbClr val="080808"/>
                </a:solidFill>
                <a:latin typeface="Barlow Light" panose="00000400000000000000" pitchFamily="2" charset="0"/>
                <a:ea typeface="SimSun" panose="02010600030101010101" pitchFamily="2" charset="-122"/>
              </a:rPr>
              <a:t> ra </a:t>
            </a:r>
            <a:r>
              <a:rPr lang="en-US" altLang="zh-CN" sz="2000" dirty="0" err="1">
                <a:solidFill>
                  <a:srgbClr val="080808"/>
                </a:solidFill>
                <a:latin typeface="Barlow Light" panose="00000400000000000000" pitchFamily="2" charset="0"/>
                <a:ea typeface="SimSun" panose="02010600030101010101" pitchFamily="2" charset="-122"/>
              </a:rPr>
              <a:t>khả</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cho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nghiên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cứu</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và</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phát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triển</a:t>
            </a:r>
            <a:r>
              <a:rPr lang="en-US" altLang="zh-CN" sz="2000" dirty="0">
                <a:solidFill>
                  <a:srgbClr val="080808"/>
                </a:solidFill>
                <a:latin typeface="Barlow Light" panose="00000400000000000000" pitchFamily="2" charset="0"/>
                <a:ea typeface="SimSun" panose="02010600030101010101" pitchFamily="2" charset="-122"/>
              </a:rPr>
              <a:t> khoa </a:t>
            </a:r>
            <a:r>
              <a:rPr lang="en-US" altLang="zh-CN" sz="2000" dirty="0" err="1">
                <a:solidFill>
                  <a:srgbClr val="080808"/>
                </a:solidFill>
                <a:latin typeface="Barlow Light" panose="00000400000000000000" pitchFamily="2" charset="0"/>
                <a:ea typeface="SimSun" panose="02010600030101010101" pitchFamily="2" charset="-122"/>
              </a:rPr>
              <a:t>học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kỹ</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thuật</a:t>
            </a:r>
            <a:endParaRPr lang="en-US" altLang="zh-CN" sz="2000" dirty="0">
              <a:solidFill>
                <a:srgbClr val="080808"/>
              </a:solidFill>
              <a:latin typeface="Barlow Light" panose="00000400000000000000" pitchFamily="2" charset="0"/>
              <a:ea typeface="SimSun" panose="02010600030101010101" pitchFamily="2" charset="-122"/>
            </a:endParaRPr>
          </a:p>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suất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lao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động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nâng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cao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lực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cạnh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tranh</a:t>
            </a:r>
            <a:endParaRPr lang="en-US" altLang="zh-CN" sz="2000" dirty="0">
              <a:solidFill>
                <a:srgbClr val="080808"/>
              </a:solidFill>
              <a:latin typeface="Barlow Light" panose="00000400000000000000" pitchFamily="2" charset="0"/>
              <a:ea typeface="SimSun" panose="02010600030101010101" pitchFamily="2" charset="-122"/>
            </a:endParaRPr>
          </a:p>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Tạo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được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sức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mạnh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kinh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tế</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góp</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phần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thúc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đẩy</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nền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kinh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tế</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phát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triển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theo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hướng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hiện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đại</a:t>
            </a:r>
            <a:endParaRPr lang="en-US" altLang="zh-CN" sz="2000" dirty="0">
              <a:solidFill>
                <a:srgbClr val="080808"/>
              </a:solidFill>
              <a:latin typeface="Barlow Light" panose="00000400000000000000" pitchFamily="2" charset="0"/>
              <a:ea typeface="SimSun" panose="02010600030101010101" pitchFamily="2" charset="-122"/>
            </a:endParaRPr>
          </a:p>
        </p:txBody>
      </p:sp>
      <p:pic>
        <p:nvPicPr>
          <p:cNvPr id="8" name="Picture 7">
            <a:extLst>
              <a:ext uri="{FF2B5EF4-FFF2-40B4-BE49-F238E27FC236}">
                <a16:creationId xmlns:a16="http://schemas.microsoft.com/office/drawing/2014/main" id="{EB7C47CF-14D0-4264-ADF5-2F74AEAAB01F}"/>
              </a:ext>
            </a:extLst>
          </p:cNvPr>
          <p:cNvPicPr>
            <a:picLocks noChangeAspect="1"/>
          </p:cNvPicPr>
          <p:nvPr/>
        </p:nvPicPr>
        <p:blipFill>
          <a:blip r:embed="rId2"/>
          <a:stretch>
            <a:fillRect/>
          </a:stretch>
        </p:blipFill>
        <p:spPr>
          <a:xfrm>
            <a:off x="653240" y="2587768"/>
            <a:ext cx="2649611" cy="1902032"/>
          </a:xfrm>
          <a:prstGeom prst="rect">
            <a:avLst/>
          </a:prstGeom>
          <a:ln>
            <a:noFill/>
          </a:ln>
          <a:effectLst>
            <a:softEdge rad="112500"/>
          </a:effectLst>
        </p:spPr>
      </p:pic>
    </p:spTree>
    <p:extLst>
      <p:ext uri="{BB962C8B-B14F-4D97-AF65-F5344CB8AC3E}">
        <p14:creationId xmlns:p14="http://schemas.microsoft.com/office/powerpoint/2010/main" val="258272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AEA5-C893-4A1D-AD79-CF9073C86CDA}"/>
              </a:ext>
            </a:extLst>
          </p:cNvPr>
          <p:cNvSpPr>
            <a:spLocks noGrp="1"/>
          </p:cNvSpPr>
          <p:nvPr>
            <p:ph type="title"/>
          </p:nvPr>
        </p:nvSpPr>
        <p:spPr/>
        <p:txBody>
          <a:bodyPr/>
          <a:lstStyle/>
          <a:p>
            <a:r>
              <a:rPr lang="en-US" sz="2400" b="1" dirty="0" err="1">
                <a:latin typeface="Barlow Light" panose="00000400000000000000" pitchFamily="2" charset="0"/>
                <a:cs typeface="Times New Roman" panose="02020603050405020304" pitchFamily="18" charset="0"/>
              </a:rPr>
              <a:t>Tác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trong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kinh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endParaRPr lang="en-US" sz="2400" dirty="0">
              <a:latin typeface="Barlow Light" panose="00000400000000000000" pitchFamily="2" charset="0"/>
            </a:endParaRPr>
          </a:p>
        </p:txBody>
      </p:sp>
      <p:sp>
        <p:nvSpPr>
          <p:cNvPr id="3" name="Text Placeholder 2">
            <a:extLst>
              <a:ext uri="{FF2B5EF4-FFF2-40B4-BE49-F238E27FC236}">
                <a16:creationId xmlns:a16="http://schemas.microsoft.com/office/drawing/2014/main" id="{223F8C82-897B-4C20-BE04-2F5939D288EF}"/>
              </a:ext>
            </a:extLst>
          </p:cNvPr>
          <p:cNvSpPr>
            <a:spLocks noGrp="1"/>
          </p:cNvSpPr>
          <p:nvPr>
            <p:ph type="body" idx="1"/>
          </p:nvPr>
        </p:nvSpPr>
        <p:spPr>
          <a:xfrm>
            <a:off x="3814770" y="2061386"/>
            <a:ext cx="4543750" cy="3082113"/>
          </a:xfrm>
        </p:spPr>
        <p:txBody>
          <a:bodyPr/>
          <a:lstStyle/>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Gây</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thiệt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hại</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cho</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người</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tiêu</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dùng</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và</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xã</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hội</a:t>
            </a:r>
            <a:r>
              <a:rPr lang="en-US" sz="2000" dirty="0">
                <a:latin typeface="Barlow Light" panose="00000400000000000000" pitchFamily="2" charset="0"/>
                <a:cs typeface="Times New Roman" panose="02020603050405020304" pitchFamily="18" charset="0"/>
              </a:rPr>
              <a:t>.</a:t>
            </a:r>
          </a:p>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Có</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thể</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kìm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hãm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tiến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bộ</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kỹ</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thuật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theo</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đó</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kìm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hãm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phát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triển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kinh</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tế</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xã</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hội</a:t>
            </a:r>
            <a:r>
              <a:rPr lang="en-US" sz="2000" dirty="0">
                <a:latin typeface="Barlow Light" panose="00000400000000000000" pitchFamily="2" charset="0"/>
                <a:cs typeface="Times New Roman" panose="02020603050405020304" pitchFamily="18" charset="0"/>
              </a:rPr>
              <a:t>.</a:t>
            </a:r>
          </a:p>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Tăng</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phân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hóa</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giàu</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nghèo</a:t>
            </a:r>
            <a:r>
              <a:rPr lang="en-US" sz="2000" dirty="0">
                <a:latin typeface="Barlow Light" panose="00000400000000000000" pitchFamily="2"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8FC2A8B9-5934-4ECB-8011-00850C0B6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16</a:t>
            </a:fld>
            <a:endParaRPr lang="en">
              <a:latin typeface="Barlow Light" panose="00000400000000000000" pitchFamily="2" charset="0"/>
            </a:endParaRPr>
          </a:p>
        </p:txBody>
      </p:sp>
      <p:sp>
        <p:nvSpPr>
          <p:cNvPr id="5" name="Text Placeholder 11">
            <a:extLst>
              <a:ext uri="{FF2B5EF4-FFF2-40B4-BE49-F238E27FC236}">
                <a16:creationId xmlns:a16="http://schemas.microsoft.com/office/drawing/2014/main" id="{E2A9AAF3-F1AD-4D66-96E9-FECC2D98800B}"/>
              </a:ext>
            </a:extLst>
          </p:cNvPr>
          <p:cNvSpPr txBox="1">
            <a:spLocks/>
          </p:cNvSpPr>
          <p:nvPr/>
        </p:nvSpPr>
        <p:spPr>
          <a:xfrm>
            <a:off x="785480" y="1525772"/>
            <a:ext cx="2521245" cy="652463"/>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ctr">
              <a:buFont typeface="Barlow Light"/>
              <a:buNone/>
            </a:pPr>
            <a:r>
              <a:rPr lang="en-US" dirty="0" err="1">
                <a:latin typeface="Barlow Light" panose="00000400000000000000" pitchFamily="2" charset="0"/>
                <a:cs typeface="Times New Roman" panose="02020603050405020304" pitchFamily="18" charset="0"/>
              </a:rPr>
              <a:t>Tác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tiêu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cực</a:t>
            </a:r>
            <a:endParaRPr lang="en-US" dirty="0">
              <a:latin typeface="Barlow Light" panose="00000400000000000000"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885A1CE5-47D0-4E9B-A960-A6CD07B0D715}"/>
              </a:ext>
            </a:extLst>
          </p:cNvPr>
          <p:cNvPicPr>
            <a:picLocks noChangeAspect="1"/>
          </p:cNvPicPr>
          <p:nvPr/>
        </p:nvPicPr>
        <p:blipFill>
          <a:blip r:embed="rId2"/>
          <a:stretch>
            <a:fillRect/>
          </a:stretch>
        </p:blipFill>
        <p:spPr>
          <a:xfrm>
            <a:off x="785480" y="2386007"/>
            <a:ext cx="2859272" cy="1913950"/>
          </a:xfrm>
          <a:prstGeom prst="rect">
            <a:avLst/>
          </a:prstGeom>
          <a:ln>
            <a:noFill/>
          </a:ln>
          <a:effectLst>
            <a:softEdge rad="112500"/>
          </a:effectLst>
        </p:spPr>
      </p:pic>
    </p:spTree>
    <p:extLst>
      <p:ext uri="{BB962C8B-B14F-4D97-AF65-F5344CB8AC3E}">
        <p14:creationId xmlns:p14="http://schemas.microsoft.com/office/powerpoint/2010/main" val="3963035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50C5-8A23-4456-A245-AEFC483D326D}"/>
              </a:ext>
            </a:extLst>
          </p:cNvPr>
          <p:cNvSpPr>
            <a:spLocks noGrp="1"/>
          </p:cNvSpPr>
          <p:nvPr>
            <p:ph type="title"/>
          </p:nvPr>
        </p:nvSpPr>
        <p:spPr>
          <a:xfrm>
            <a:off x="384654" y="675550"/>
            <a:ext cx="7843200" cy="653700"/>
          </a:xfrm>
        </p:spPr>
        <p:txBody>
          <a:bodyPr/>
          <a:lstStyle/>
          <a:p>
            <a:r>
              <a:rPr lang="en-US" b="1" dirty="0">
                <a:latin typeface="Barlow Light" panose="00000400000000000000" pitchFamily="2" charset="0"/>
                <a:cs typeface="Times New Roman" panose="02020603050405020304" pitchFamily="18" charset="0"/>
              </a:rPr>
              <a:t>1.2. Quan </a:t>
            </a:r>
            <a:r>
              <a:rPr lang="en-US" b="1" dirty="0" err="1">
                <a:latin typeface="Barlow Light" panose="00000400000000000000" pitchFamily="2" charset="0"/>
                <a:cs typeface="Times New Roman" panose="02020603050405020304" pitchFamily="18" charset="0"/>
              </a:rPr>
              <a:t>hệ</a:t>
            </a:r>
            <a:r>
              <a:rPr lang="en-US" b="1" dirty="0">
                <a:latin typeface="Barlow Light" panose="00000400000000000000" pitchFamily="2" charset="0"/>
                <a:cs typeface="Times New Roman" panose="02020603050405020304" pitchFamily="18" charset="0"/>
              </a:rPr>
              <a:t> </a:t>
            </a:r>
            <a:r>
              <a:rPr lang="en-US" b="1">
                <a:latin typeface="Barlow Light" panose="00000400000000000000" pitchFamily="2" charset="0"/>
                <a:cs typeface="Times New Roman" panose="02020603050405020304" pitchFamily="18" charset="0"/>
              </a:rPr>
              <a:t>cạnh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tranh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trong</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trạng</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thái</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499CB2-CA78-4E72-AE34-C5DBD4B7288D}"/>
              </a:ext>
            </a:extLst>
          </p:cNvPr>
          <p:cNvSpPr>
            <a:spLocks noGrp="1"/>
          </p:cNvSpPr>
          <p:nvPr>
            <p:ph type="sldNum" idx="12"/>
          </p:nvPr>
        </p:nvSpPr>
        <p:spPr>
          <a:xfrm>
            <a:off x="8525520" y="4702452"/>
            <a:ext cx="653700" cy="653700"/>
          </a:xfrm>
        </p:spPr>
        <p:txBody>
          <a:bodyPr/>
          <a:lstStyle/>
          <a:p>
            <a:pPr marL="0" lvl="0" indent="0" algn="ctr" rtl="0">
              <a:spcBef>
                <a:spcPts val="0"/>
              </a:spcBef>
              <a:spcAft>
                <a:spcPts val="0"/>
              </a:spcAft>
              <a:buNone/>
            </a:pPr>
            <a:fld id="{00000000-1234-1234-1234-123412341234}" type="slidenum">
              <a:rPr lang="en" sz="2200" smtClean="0">
                <a:latin typeface="Barlow Light" panose="00000400000000000000" pitchFamily="2" charset="0"/>
                <a:cs typeface="Times New Roman" panose="02020603050405020304" pitchFamily="18" charset="0"/>
              </a:rPr>
              <a:t>17</a:t>
            </a:fld>
            <a:endParaRPr lang="en" sz="2200">
              <a:latin typeface="Barlow Light" panose="00000400000000000000" pitchFamily="2" charset="0"/>
              <a:cs typeface="Times New Roman" panose="02020603050405020304" pitchFamily="18" charset="0"/>
            </a:endParaRPr>
          </a:p>
        </p:txBody>
      </p:sp>
      <p:grpSp>
        <p:nvGrpSpPr>
          <p:cNvPr id="5" name="Google Shape;269;g71c1ecbb40_1_16">
            <a:extLst>
              <a:ext uri="{FF2B5EF4-FFF2-40B4-BE49-F238E27FC236}">
                <a16:creationId xmlns:a16="http://schemas.microsoft.com/office/drawing/2014/main" id="{ED91960C-63A5-4D7A-9C6B-78AA52AFD344}"/>
              </a:ext>
            </a:extLst>
          </p:cNvPr>
          <p:cNvGrpSpPr/>
          <p:nvPr/>
        </p:nvGrpSpPr>
        <p:grpSpPr>
          <a:xfrm>
            <a:off x="949388" y="2130026"/>
            <a:ext cx="302305" cy="431455"/>
            <a:chOff x="5083925" y="2066350"/>
            <a:chExt cx="11324" cy="41550"/>
          </a:xfrm>
        </p:grpSpPr>
        <p:sp>
          <p:nvSpPr>
            <p:cNvPr id="6" name="Google Shape;270;g71c1ecbb40_1_16">
              <a:extLst>
                <a:ext uri="{FF2B5EF4-FFF2-40B4-BE49-F238E27FC236}">
                  <a16:creationId xmlns:a16="http://schemas.microsoft.com/office/drawing/2014/main" id="{73F5D377-3704-484E-AB34-C15F9FB78AA0}"/>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7" name="Google Shape;271;g71c1ecbb40_1_16">
              <a:extLst>
                <a:ext uri="{FF2B5EF4-FFF2-40B4-BE49-F238E27FC236}">
                  <a16:creationId xmlns:a16="http://schemas.microsoft.com/office/drawing/2014/main" id="{A4F341AE-95FB-4D85-AE3D-1E6954E18B08}"/>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8" name="Google Shape;272;g71c1ecbb40_1_16">
            <a:extLst>
              <a:ext uri="{FF2B5EF4-FFF2-40B4-BE49-F238E27FC236}">
                <a16:creationId xmlns:a16="http://schemas.microsoft.com/office/drawing/2014/main" id="{F0F480F3-5A34-4ED4-928D-3362A1C805A7}"/>
              </a:ext>
            </a:extLst>
          </p:cNvPr>
          <p:cNvSpPr txBox="1"/>
          <p:nvPr/>
        </p:nvSpPr>
        <p:spPr>
          <a:xfrm>
            <a:off x="1728994" y="2130351"/>
            <a:ext cx="24744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p:txBody>
      </p:sp>
      <p:sp>
        <p:nvSpPr>
          <p:cNvPr id="9" name="Google Shape;273;g71c1ecbb40_1_16">
            <a:extLst>
              <a:ext uri="{FF2B5EF4-FFF2-40B4-BE49-F238E27FC236}">
                <a16:creationId xmlns:a16="http://schemas.microsoft.com/office/drawing/2014/main" id="{46492CA5-6907-4AB2-843A-B9F0BC742E7C}"/>
              </a:ext>
            </a:extLst>
          </p:cNvPr>
          <p:cNvSpPr txBox="1"/>
          <p:nvPr/>
        </p:nvSpPr>
        <p:spPr>
          <a:xfrm>
            <a:off x="5825369" y="2121951"/>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Xí nghiệp ngoài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0" name="Google Shape;274;g71c1ecbb40_1_16">
            <a:extLst>
              <a:ext uri="{FF2B5EF4-FFF2-40B4-BE49-F238E27FC236}">
                <a16:creationId xmlns:a16="http://schemas.microsoft.com/office/drawing/2014/main" id="{4EDAD823-461B-4995-951A-B6B3F9D0A0BC}"/>
              </a:ext>
            </a:extLst>
          </p:cNvPr>
          <p:cNvSpPr/>
          <p:nvPr/>
        </p:nvSpPr>
        <p:spPr>
          <a:xfrm>
            <a:off x="4680692" y="2208332"/>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1" name="Google Shape;275;g71c1ecbb40_1_16">
            <a:extLst>
              <a:ext uri="{FF2B5EF4-FFF2-40B4-BE49-F238E27FC236}">
                <a16:creationId xmlns:a16="http://schemas.microsoft.com/office/drawing/2014/main" id="{73C7A50F-CFC2-439B-B97B-64A2FF20B553}"/>
              </a:ext>
            </a:extLst>
          </p:cNvPr>
          <p:cNvSpPr/>
          <p:nvPr/>
        </p:nvSpPr>
        <p:spPr>
          <a:xfrm rot="10800000">
            <a:off x="4982992" y="2216732"/>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nvGrpSpPr>
          <p:cNvPr id="12" name="Google Shape;276;g71c1ecbb40_1_16">
            <a:extLst>
              <a:ext uri="{FF2B5EF4-FFF2-40B4-BE49-F238E27FC236}">
                <a16:creationId xmlns:a16="http://schemas.microsoft.com/office/drawing/2014/main" id="{F5DE33E4-ABD8-4378-ACF4-DC16125BEBFF}"/>
              </a:ext>
            </a:extLst>
          </p:cNvPr>
          <p:cNvGrpSpPr/>
          <p:nvPr/>
        </p:nvGrpSpPr>
        <p:grpSpPr>
          <a:xfrm>
            <a:off x="949388" y="2837592"/>
            <a:ext cx="302305" cy="431455"/>
            <a:chOff x="5083925" y="2066350"/>
            <a:chExt cx="11324" cy="41550"/>
          </a:xfrm>
        </p:grpSpPr>
        <p:sp>
          <p:nvSpPr>
            <p:cNvPr id="13" name="Google Shape;277;g71c1ecbb40_1_16">
              <a:extLst>
                <a:ext uri="{FF2B5EF4-FFF2-40B4-BE49-F238E27FC236}">
                  <a16:creationId xmlns:a16="http://schemas.microsoft.com/office/drawing/2014/main" id="{87E8D0F0-8B25-41BE-842D-F60EF8D26AFC}"/>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4" name="Google Shape;278;g71c1ecbb40_1_16">
              <a:extLst>
                <a:ext uri="{FF2B5EF4-FFF2-40B4-BE49-F238E27FC236}">
                  <a16:creationId xmlns:a16="http://schemas.microsoft.com/office/drawing/2014/main" id="{92E3CBEF-CD4A-4117-AB28-12ED66F7BA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15" name="Google Shape;279;g71c1ecbb40_1_16">
            <a:extLst>
              <a:ext uri="{FF2B5EF4-FFF2-40B4-BE49-F238E27FC236}">
                <a16:creationId xmlns:a16="http://schemas.microsoft.com/office/drawing/2014/main" id="{BBD64689-5465-438F-ABB3-1DD4F9962915}"/>
              </a:ext>
            </a:extLst>
          </p:cNvPr>
          <p:cNvSpPr txBox="1"/>
          <p:nvPr/>
        </p:nvSpPr>
        <p:spPr>
          <a:xfrm>
            <a:off x="1728994" y="2837917"/>
            <a:ext cx="24744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Tổ chức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6" name="Google Shape;280;g71c1ecbb40_1_16">
            <a:extLst>
              <a:ext uri="{FF2B5EF4-FFF2-40B4-BE49-F238E27FC236}">
                <a16:creationId xmlns:a16="http://schemas.microsoft.com/office/drawing/2014/main" id="{4DE3CB46-297A-4FAE-BC5B-3EA321AD1597}"/>
              </a:ext>
            </a:extLst>
          </p:cNvPr>
          <p:cNvSpPr txBox="1"/>
          <p:nvPr/>
        </p:nvSpPr>
        <p:spPr>
          <a:xfrm>
            <a:off x="5825369" y="2829517"/>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Tổ chức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7" name="Google Shape;281;g71c1ecbb40_1_16">
            <a:extLst>
              <a:ext uri="{FF2B5EF4-FFF2-40B4-BE49-F238E27FC236}">
                <a16:creationId xmlns:a16="http://schemas.microsoft.com/office/drawing/2014/main" id="{805222DD-C657-48D3-AC97-BBC8F2CCF6AF}"/>
              </a:ext>
            </a:extLst>
          </p:cNvPr>
          <p:cNvSpPr/>
          <p:nvPr/>
        </p:nvSpPr>
        <p:spPr>
          <a:xfrm>
            <a:off x="4680691" y="2915898"/>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8" name="Google Shape;282;g71c1ecbb40_1_16">
            <a:extLst>
              <a:ext uri="{FF2B5EF4-FFF2-40B4-BE49-F238E27FC236}">
                <a16:creationId xmlns:a16="http://schemas.microsoft.com/office/drawing/2014/main" id="{9E3BEB99-B717-40EC-A5F4-F9BF832E43AE}"/>
              </a:ext>
            </a:extLst>
          </p:cNvPr>
          <p:cNvSpPr/>
          <p:nvPr/>
        </p:nvSpPr>
        <p:spPr>
          <a:xfrm rot="10800000">
            <a:off x="4982991" y="2924298"/>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nvGrpSpPr>
          <p:cNvPr id="19" name="Google Shape;283;g71c1ecbb40_1_16">
            <a:extLst>
              <a:ext uri="{FF2B5EF4-FFF2-40B4-BE49-F238E27FC236}">
                <a16:creationId xmlns:a16="http://schemas.microsoft.com/office/drawing/2014/main" id="{25984D41-71DB-423A-AD83-13A6E5FA304E}"/>
              </a:ext>
            </a:extLst>
          </p:cNvPr>
          <p:cNvGrpSpPr/>
          <p:nvPr/>
        </p:nvGrpSpPr>
        <p:grpSpPr>
          <a:xfrm>
            <a:off x="949388" y="3510842"/>
            <a:ext cx="302305" cy="431455"/>
            <a:chOff x="5083925" y="2066350"/>
            <a:chExt cx="11324" cy="41550"/>
          </a:xfrm>
        </p:grpSpPr>
        <p:sp>
          <p:nvSpPr>
            <p:cNvPr id="20" name="Google Shape;284;g71c1ecbb40_1_16">
              <a:extLst>
                <a:ext uri="{FF2B5EF4-FFF2-40B4-BE49-F238E27FC236}">
                  <a16:creationId xmlns:a16="http://schemas.microsoft.com/office/drawing/2014/main" id="{C58CC80C-9E8E-46C6-B91D-B078DC871B7C}"/>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21" name="Google Shape;285;g71c1ecbb40_1_16">
              <a:extLst>
                <a:ext uri="{FF2B5EF4-FFF2-40B4-BE49-F238E27FC236}">
                  <a16:creationId xmlns:a16="http://schemas.microsoft.com/office/drawing/2014/main" id="{CFF206C9-9EBB-492E-B1C5-4E8043F1B55D}"/>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22" name="Google Shape;286;g71c1ecbb40_1_16">
            <a:extLst>
              <a:ext uri="{FF2B5EF4-FFF2-40B4-BE49-F238E27FC236}">
                <a16:creationId xmlns:a16="http://schemas.microsoft.com/office/drawing/2014/main" id="{1CA9DDB3-D948-408D-9B45-1A043270ED3D}"/>
              </a:ext>
            </a:extLst>
          </p:cNvPr>
          <p:cNvSpPr txBox="1"/>
          <p:nvPr/>
        </p:nvSpPr>
        <p:spPr>
          <a:xfrm>
            <a:off x="1455375" y="3494697"/>
            <a:ext cx="325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Nội</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bộ</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p:txBody>
      </p:sp>
      <p:sp>
        <p:nvSpPr>
          <p:cNvPr id="23" name="Google Shape;287;g71c1ecbb40_1_16">
            <a:extLst>
              <a:ext uri="{FF2B5EF4-FFF2-40B4-BE49-F238E27FC236}">
                <a16:creationId xmlns:a16="http://schemas.microsoft.com/office/drawing/2014/main" id="{8B1E3470-B888-44AE-92D3-017EDCC71E1D}"/>
              </a:ext>
            </a:extLst>
          </p:cNvPr>
          <p:cNvSpPr txBox="1"/>
          <p:nvPr/>
        </p:nvSpPr>
        <p:spPr>
          <a:xfrm>
            <a:off x="5825369" y="3421974"/>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Nội</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bộ</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a:p>
            <a:pPr marL="0" lvl="0" indent="0" algn="l" rtl="0">
              <a:spcBef>
                <a:spcPts val="0"/>
              </a:spcBef>
              <a:spcAft>
                <a:spcPts val="0"/>
              </a:spcAft>
              <a:buNone/>
            </a:pPr>
            <a:endParaRPr sz="2200" dirty="0">
              <a:latin typeface="Barlow Light" panose="00000400000000000000" pitchFamily="2" charset="0"/>
              <a:ea typeface="Open Sans"/>
              <a:cs typeface="Times New Roman" panose="02020603050405020304" pitchFamily="18" charset="0"/>
              <a:sym typeface="Open Sans"/>
            </a:endParaRPr>
          </a:p>
        </p:txBody>
      </p:sp>
      <p:sp>
        <p:nvSpPr>
          <p:cNvPr id="24" name="Google Shape;288;g71c1ecbb40_1_16">
            <a:extLst>
              <a:ext uri="{FF2B5EF4-FFF2-40B4-BE49-F238E27FC236}">
                <a16:creationId xmlns:a16="http://schemas.microsoft.com/office/drawing/2014/main" id="{BDDAC18B-9224-41DA-8859-04EEFECDD51C}"/>
              </a:ext>
            </a:extLst>
          </p:cNvPr>
          <p:cNvSpPr/>
          <p:nvPr/>
        </p:nvSpPr>
        <p:spPr>
          <a:xfrm>
            <a:off x="4710375" y="3604449"/>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25" name="Google Shape;289;g71c1ecbb40_1_16">
            <a:extLst>
              <a:ext uri="{FF2B5EF4-FFF2-40B4-BE49-F238E27FC236}">
                <a16:creationId xmlns:a16="http://schemas.microsoft.com/office/drawing/2014/main" id="{3CE21EEB-A0E9-4388-9A1B-BE9326BDC5B9}"/>
              </a:ext>
            </a:extLst>
          </p:cNvPr>
          <p:cNvSpPr/>
          <p:nvPr/>
        </p:nvSpPr>
        <p:spPr>
          <a:xfrm rot="10800000">
            <a:off x="5012675" y="3612849"/>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Tree>
    <p:extLst>
      <p:ext uri="{BB962C8B-B14F-4D97-AF65-F5344CB8AC3E}">
        <p14:creationId xmlns:p14="http://schemas.microsoft.com/office/powerpoint/2010/main" val="36194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22E0-5041-4D91-82D6-93ADA51BE028}"/>
              </a:ext>
            </a:extLst>
          </p:cNvPr>
          <p:cNvSpPr>
            <a:spLocks noGrp="1"/>
          </p:cNvSpPr>
          <p:nvPr>
            <p:ph type="ctrTitle"/>
          </p:nvPr>
        </p:nvSpPr>
        <p:spPr/>
        <p:txBody>
          <a:bodyPr/>
          <a:lstStyle/>
          <a:p>
            <a:r>
              <a:rPr lang="en-US" sz="3200" b="1" dirty="0">
                <a:latin typeface="Barlow Light" panose="00000400000000000000" pitchFamily="2" charset="0"/>
                <a:ea typeface="Arial"/>
                <a:cs typeface="Times New Roman" panose="02020603050405020304" pitchFamily="18" charset="0"/>
                <a:sym typeface="Arial"/>
              </a:rPr>
              <a:t>2. </a:t>
            </a:r>
            <a:r>
              <a:rPr lang="en-US" sz="3200" b="1" dirty="0" err="1">
                <a:latin typeface="Barlow Light" panose="00000400000000000000" pitchFamily="2" charset="0"/>
                <a:ea typeface="Arial"/>
                <a:cs typeface="Times New Roman" panose="02020603050405020304" pitchFamily="18" charset="0"/>
                <a:sym typeface="Arial"/>
              </a:rPr>
              <a:t>Lý</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luận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V.I. </a:t>
            </a:r>
            <a:r>
              <a:rPr lang="en-US" sz="3200" b="1" dirty="0" err="1">
                <a:latin typeface="Barlow Light" panose="00000400000000000000" pitchFamily="2" charset="0"/>
                <a:ea typeface="Arial"/>
                <a:cs typeface="Times New Roman" panose="02020603050405020304" pitchFamily="18" charset="0"/>
                <a:sym typeface="Arial"/>
              </a:rPr>
              <a:t>Lênin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về</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đặc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điểm</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nhà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nước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trong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thị</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trường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tư</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bản</a:t>
            </a:r>
            <a:endParaRPr lang="en-US" sz="3200" dirty="0">
              <a:latin typeface="Barlow Light" panose="00000400000000000000" pitchFamily="2" charset="0"/>
            </a:endParaRPr>
          </a:p>
        </p:txBody>
      </p:sp>
    </p:spTree>
    <p:extLst>
      <p:ext uri="{BB962C8B-B14F-4D97-AF65-F5344CB8AC3E}">
        <p14:creationId xmlns:p14="http://schemas.microsoft.com/office/powerpoint/2010/main" val="64892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831D-F0F3-4695-9816-58C33268C11C}"/>
              </a:ext>
            </a:extLst>
          </p:cNvPr>
          <p:cNvSpPr>
            <a:spLocks noGrp="1"/>
          </p:cNvSpPr>
          <p:nvPr>
            <p:ph type="ctrTitle"/>
          </p:nvPr>
        </p:nvSpPr>
        <p:spPr>
          <a:xfrm>
            <a:off x="591233" y="1694688"/>
            <a:ext cx="5497200" cy="1496393"/>
          </a:xfrm>
        </p:spPr>
        <p:txBody>
          <a:bodyPr/>
          <a:lstStyle/>
          <a:p>
            <a:pPr marL="76200" lvl="0" algn="l" rtl="0">
              <a:lnSpc>
                <a:spcPct val="115000"/>
              </a:lnSpc>
              <a:spcBef>
                <a:spcPts val="0"/>
              </a:spcBef>
              <a:spcAft>
                <a:spcPts val="0"/>
              </a:spcAft>
              <a:buSzPts val="2400"/>
            </a:pPr>
            <a:r>
              <a:rPr lang="en-US" sz="3200" b="1" dirty="0">
                <a:latin typeface="Barlow Light" panose="00000400000000000000" pitchFamily="2" charset="0"/>
                <a:ea typeface="Arial"/>
                <a:cs typeface="Times New Roman" panose="02020603050405020304" pitchFamily="18" charset="0"/>
                <a:sym typeface="Arial"/>
              </a:rPr>
              <a:t>2.1. </a:t>
            </a:r>
            <a:r>
              <a:rPr lang="en-US" sz="3200" b="1" dirty="0" err="1">
                <a:latin typeface="Barlow Light" panose="00000400000000000000" pitchFamily="2" charset="0"/>
                <a:ea typeface="Arial"/>
                <a:cs typeface="Times New Roman" panose="02020603050405020304" pitchFamily="18" charset="0"/>
                <a:sym typeface="Arial"/>
              </a:rPr>
              <a:t>Lý</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luận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Lênin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về</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đặc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điểm</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endParaRPr lang="en-US" sz="3200" b="1" dirty="0">
              <a:latin typeface="Barlow Light" panose="00000400000000000000" pitchFamily="2" charset="0"/>
              <a:ea typeface="Arial"/>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416489CC-1DDF-4DA8-BB8F-B4F14011EE45}"/>
              </a:ext>
            </a:extLst>
          </p:cNvPr>
          <p:cNvPicPr>
            <a:picLocks noChangeAspect="1"/>
          </p:cNvPicPr>
          <p:nvPr/>
        </p:nvPicPr>
        <p:blipFill>
          <a:blip r:embed="rId2"/>
          <a:stretch>
            <a:fillRect/>
          </a:stretch>
        </p:blipFill>
        <p:spPr>
          <a:xfrm>
            <a:off x="7731410" y="165859"/>
            <a:ext cx="1324204" cy="357591"/>
          </a:xfrm>
          <a:prstGeom prst="rect">
            <a:avLst/>
          </a:prstGeom>
        </p:spPr>
      </p:pic>
    </p:spTree>
    <p:extLst>
      <p:ext uri="{BB962C8B-B14F-4D97-AF65-F5344CB8AC3E}">
        <p14:creationId xmlns:p14="http://schemas.microsoft.com/office/powerpoint/2010/main" val="188474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B449-1AD5-4BA5-8DB2-8428514D678A}"/>
              </a:ext>
            </a:extLst>
          </p:cNvPr>
          <p:cNvSpPr>
            <a:spLocks noGrp="1"/>
          </p:cNvSpPr>
          <p:nvPr>
            <p:ph type="ctrTitle"/>
          </p:nvPr>
        </p:nvSpPr>
        <p:spPr/>
        <p:txBody>
          <a:bodyPr/>
          <a:lstStyle/>
          <a:p>
            <a:r>
              <a:rPr lang="en-US" sz="3200" b="1" dirty="0">
                <a:latin typeface="Barlow Light" panose="00000400000000000000" pitchFamily="2" charset="0"/>
                <a:ea typeface="Arial"/>
                <a:cs typeface="Times New Roman" panose="02020603050405020304" pitchFamily="18" charset="0"/>
                <a:sym typeface="Arial"/>
              </a:rPr>
              <a:t>1. </a:t>
            </a:r>
            <a:r>
              <a:rPr lang="vi-VN" sz="3200" b="1" dirty="0">
                <a:latin typeface="Barlow Light" panose="00000400000000000000" pitchFamily="2" charset="0"/>
                <a:ea typeface="Arial"/>
                <a:cs typeface="Times New Roman" panose="02020603050405020304" pitchFamily="18" charset="0"/>
                <a:sym typeface="Arial"/>
              </a:rPr>
              <a:t>Cạnh tranh ở cấp độ độc quyền trong nền kinh tế thị trường</a:t>
            </a:r>
            <a:endParaRPr lang="en-US" sz="3200" dirty="0">
              <a:latin typeface="Barlow Light" panose="00000400000000000000" pitchFamily="2" charset="0"/>
            </a:endParaRPr>
          </a:p>
        </p:txBody>
      </p:sp>
    </p:spTree>
    <p:extLst>
      <p:ext uri="{BB962C8B-B14F-4D97-AF65-F5344CB8AC3E}">
        <p14:creationId xmlns:p14="http://schemas.microsoft.com/office/powerpoint/2010/main" val="3168052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8801-F3FF-42CD-A45E-2561927D3C47}"/>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2.1.1.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có</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mô</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tích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lũy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trung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lớn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77B06C-EE4A-42BB-B7E9-75453C0C3F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20</a:t>
            </a:fld>
            <a:endParaRPr lang="en">
              <a:latin typeface="Barlow Light" panose="00000400000000000000" pitchFamily="2" charset="0"/>
            </a:endParaRPr>
          </a:p>
        </p:txBody>
      </p:sp>
      <p:sp>
        <p:nvSpPr>
          <p:cNvPr id="5" name="Hình chữ nhật: Góc Tròn 18">
            <a:extLst>
              <a:ext uri="{FF2B5EF4-FFF2-40B4-BE49-F238E27FC236}">
                <a16:creationId xmlns:a16="http://schemas.microsoft.com/office/drawing/2014/main" id="{76065841-6028-4AD5-9A9E-EE34829FDE3F}"/>
              </a:ext>
            </a:extLst>
          </p:cNvPr>
          <p:cNvSpPr/>
          <p:nvPr/>
        </p:nvSpPr>
        <p:spPr>
          <a:xfrm>
            <a:off x="4960642" y="4372882"/>
            <a:ext cx="2708078" cy="6537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a:cs typeface="Verdana"/>
              </a:rPr>
              <a:t>CARTEL</a:t>
            </a:r>
            <a:endParaRPr lang="vi-VN" b="1" dirty="0">
              <a:solidFill>
                <a:schemeClr val="tx1"/>
              </a:solidFill>
              <a:latin typeface="Barlow Light" panose="00000400000000000000" pitchFamily="2" charset="0"/>
              <a:ea typeface="Verdana"/>
              <a:cs typeface="Verdana"/>
            </a:endParaRPr>
          </a:p>
        </p:txBody>
      </p:sp>
      <p:sp>
        <p:nvSpPr>
          <p:cNvPr id="6" name="Hình chữ nhật: Góc Tròn 22">
            <a:extLst>
              <a:ext uri="{FF2B5EF4-FFF2-40B4-BE49-F238E27FC236}">
                <a16:creationId xmlns:a16="http://schemas.microsoft.com/office/drawing/2014/main" id="{62645F3F-6F40-4B08-BE4F-2B78322D7351}"/>
              </a:ext>
            </a:extLst>
          </p:cNvPr>
          <p:cNvSpPr/>
          <p:nvPr/>
        </p:nvSpPr>
        <p:spPr>
          <a:xfrm>
            <a:off x="4934154" y="3653728"/>
            <a:ext cx="2708078" cy="62155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i="1">
                <a:solidFill>
                  <a:schemeClr val="tx1"/>
                </a:solidFill>
                <a:latin typeface="Barlow Light" panose="00000400000000000000" pitchFamily="2" charset="0"/>
                <a:ea typeface="Verdana"/>
                <a:cs typeface="Verdana"/>
              </a:rPr>
              <a:t>SYNDICATE</a:t>
            </a:r>
            <a:endParaRPr lang="vi-VN" b="1" dirty="0">
              <a:solidFill>
                <a:schemeClr val="tx1"/>
              </a:solidFill>
              <a:latin typeface="Barlow Light" panose="00000400000000000000" pitchFamily="2" charset="0"/>
              <a:ea typeface="Verdana"/>
              <a:cs typeface="Verdana"/>
            </a:endParaRPr>
          </a:p>
        </p:txBody>
      </p:sp>
      <p:sp>
        <p:nvSpPr>
          <p:cNvPr id="7" name="Hình chữ nhật: Góc Tròn 23">
            <a:extLst>
              <a:ext uri="{FF2B5EF4-FFF2-40B4-BE49-F238E27FC236}">
                <a16:creationId xmlns:a16="http://schemas.microsoft.com/office/drawing/2014/main" id="{933CF73B-48E5-4545-9361-BC8BD3F6C856}"/>
              </a:ext>
            </a:extLst>
          </p:cNvPr>
          <p:cNvSpPr/>
          <p:nvPr/>
        </p:nvSpPr>
        <p:spPr>
          <a:xfrm>
            <a:off x="4960642" y="2966723"/>
            <a:ext cx="2695121" cy="58940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a:solidFill>
                  <a:schemeClr val="tx1"/>
                </a:solidFill>
                <a:latin typeface="Barlow Light" panose="00000400000000000000" pitchFamily="2" charset="0"/>
                <a:ea typeface="Verdana"/>
                <a:cs typeface="Verdana"/>
              </a:rPr>
              <a:t>TRUST</a:t>
            </a:r>
            <a:endParaRPr lang="vi-VN" b="1">
              <a:solidFill>
                <a:schemeClr val="tx1"/>
              </a:solidFill>
              <a:latin typeface="Barlow Light" panose="00000400000000000000" pitchFamily="2" charset="0"/>
              <a:ea typeface="Verdana"/>
              <a:cs typeface="Verdana"/>
            </a:endParaRPr>
          </a:p>
        </p:txBody>
      </p:sp>
      <p:sp>
        <p:nvSpPr>
          <p:cNvPr id="8" name="Hình chữ nhật: Góc Tròn 24">
            <a:extLst>
              <a:ext uri="{FF2B5EF4-FFF2-40B4-BE49-F238E27FC236}">
                <a16:creationId xmlns:a16="http://schemas.microsoft.com/office/drawing/2014/main" id="{BCF945BE-3A2C-469D-A136-1F81C928357D}"/>
              </a:ext>
            </a:extLst>
          </p:cNvPr>
          <p:cNvSpPr/>
          <p:nvPr/>
        </p:nvSpPr>
        <p:spPr>
          <a:xfrm>
            <a:off x="4938519" y="2242941"/>
            <a:ext cx="2695121" cy="6322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a:cs typeface="Verdana"/>
              </a:rPr>
              <a:t>CONSORTIUM</a:t>
            </a:r>
            <a:endParaRPr lang="vi-VN" b="1" dirty="0">
              <a:solidFill>
                <a:schemeClr val="tx1"/>
              </a:solidFill>
              <a:latin typeface="Barlow Light" panose="00000400000000000000" pitchFamily="2" charset="0"/>
              <a:ea typeface="Verdana" panose="020B0604030504040204" pitchFamily="34" charset="0"/>
              <a:cs typeface="Verdana" panose="020B0604030504040204" pitchFamily="34" charset="0"/>
            </a:endParaRPr>
          </a:p>
        </p:txBody>
      </p:sp>
      <p:cxnSp>
        <p:nvCxnSpPr>
          <p:cNvPr id="10" name="Đường kết nối Mũi tên Thẳng 26">
            <a:extLst>
              <a:ext uri="{FF2B5EF4-FFF2-40B4-BE49-F238E27FC236}">
                <a16:creationId xmlns:a16="http://schemas.microsoft.com/office/drawing/2014/main" id="{65E514D3-EB4F-45F8-851E-9B7BAC57B600}"/>
              </a:ext>
            </a:extLst>
          </p:cNvPr>
          <p:cNvCxnSpPr>
            <a:cxnSpLocks/>
            <a:endCxn id="14" idx="1"/>
          </p:cNvCxnSpPr>
          <p:nvPr/>
        </p:nvCxnSpPr>
        <p:spPr>
          <a:xfrm flipV="1">
            <a:off x="2729293" y="1833797"/>
            <a:ext cx="2198469" cy="1085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27">
            <a:extLst>
              <a:ext uri="{FF2B5EF4-FFF2-40B4-BE49-F238E27FC236}">
                <a16:creationId xmlns:a16="http://schemas.microsoft.com/office/drawing/2014/main" id="{A23ABA20-8C85-4025-955A-7C7BD87B8906}"/>
              </a:ext>
            </a:extLst>
          </p:cNvPr>
          <p:cNvCxnSpPr>
            <a:cxnSpLocks/>
          </p:cNvCxnSpPr>
          <p:nvPr/>
        </p:nvCxnSpPr>
        <p:spPr>
          <a:xfrm>
            <a:off x="2683877" y="3028517"/>
            <a:ext cx="2174257" cy="321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28">
            <a:extLst>
              <a:ext uri="{FF2B5EF4-FFF2-40B4-BE49-F238E27FC236}">
                <a16:creationId xmlns:a16="http://schemas.microsoft.com/office/drawing/2014/main" id="{90203091-3B1E-4E38-B073-4CB8B3080FDF}"/>
              </a:ext>
            </a:extLst>
          </p:cNvPr>
          <p:cNvCxnSpPr>
            <a:cxnSpLocks/>
          </p:cNvCxnSpPr>
          <p:nvPr/>
        </p:nvCxnSpPr>
        <p:spPr>
          <a:xfrm>
            <a:off x="2668881" y="2925340"/>
            <a:ext cx="2128841" cy="1774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CD4EBFE-5DFB-45B3-9AE4-B6CF2A7087AE}"/>
              </a:ext>
            </a:extLst>
          </p:cNvPr>
          <p:cNvSpPr/>
          <p:nvPr/>
        </p:nvSpPr>
        <p:spPr>
          <a:xfrm>
            <a:off x="1283115" y="1947295"/>
            <a:ext cx="1468855" cy="26282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200" b="1" cap="all" dirty="0">
                <a:solidFill>
                  <a:srgbClr val="404040"/>
                </a:solidFill>
                <a:latin typeface="Barlow Light" panose="00000400000000000000" pitchFamily="2" charset="0"/>
                <a:cs typeface="Times New Roman" panose="02020603050405020304" pitchFamily="18" charset="0"/>
              </a:rPr>
              <a:t>CÁC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HÌNH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THỨC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cs typeface="Times New Roman" panose="02020603050405020304" pitchFamily="18" charset="0"/>
              </a:rPr>
              <a:t>Tổ</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ea typeface="Verdana"/>
                <a:cs typeface="Times New Roman" panose="02020603050405020304" pitchFamily="18" charset="0"/>
              </a:rPr>
              <a:t>chức</a:t>
            </a:r>
            <a:r>
              <a:rPr lang="en-US" sz="2200" b="1" cap="all" dirty="0">
                <a:solidFill>
                  <a:srgbClr val="404040"/>
                </a:solidFill>
                <a:latin typeface="Barlow Light" panose="00000400000000000000" pitchFamily="2" charset="0"/>
                <a:ea typeface="Verdana"/>
                <a:cs typeface="Times New Roman" panose="02020603050405020304" pitchFamily="18" charset="0"/>
              </a:rPr>
              <a:t> </a:t>
            </a:r>
            <a:endParaRPr lang="en-US" sz="2200" dirty="0">
              <a:solidFill>
                <a:srgbClr val="000000"/>
              </a:solidFill>
              <a:latin typeface="Barlow Light" panose="00000400000000000000" pitchFamily="2" charset="0"/>
              <a:ea typeface="Verdana"/>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ĐỘC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QUYỀN</a:t>
            </a:r>
            <a:endParaRPr lang="en-US" sz="2200" dirty="0">
              <a:latin typeface="Barlow Light" panose="00000400000000000000" pitchFamily="2" charset="0"/>
              <a:ea typeface="Verdana"/>
              <a:cs typeface="Times New Roman" panose="02020603050405020304" pitchFamily="18" charset="0"/>
            </a:endParaRPr>
          </a:p>
        </p:txBody>
      </p:sp>
      <p:sp>
        <p:nvSpPr>
          <p:cNvPr id="14" name="Rounded Rectangle 7">
            <a:extLst>
              <a:ext uri="{FF2B5EF4-FFF2-40B4-BE49-F238E27FC236}">
                <a16:creationId xmlns:a16="http://schemas.microsoft.com/office/drawing/2014/main" id="{FAAB9E46-E842-46F1-8EDB-CABAEBF5137E}"/>
              </a:ext>
            </a:extLst>
          </p:cNvPr>
          <p:cNvSpPr/>
          <p:nvPr/>
        </p:nvSpPr>
        <p:spPr>
          <a:xfrm>
            <a:off x="4927762" y="1526570"/>
            <a:ext cx="2660435" cy="6144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latin typeface="Barlow Light" panose="00000400000000000000" pitchFamily="2" charset="0"/>
                <a:ea typeface="Verdana"/>
                <a:cs typeface="Verdana"/>
              </a:rPr>
              <a:t>CONGLOMERATE</a:t>
            </a:r>
            <a:endParaRPr lang="en-US" dirty="0">
              <a:latin typeface="Barlow Light" panose="00000400000000000000" pitchFamily="2" charset="0"/>
            </a:endParaRPr>
          </a:p>
        </p:txBody>
      </p:sp>
      <p:cxnSp>
        <p:nvCxnSpPr>
          <p:cNvPr id="15" name="Straight Arrow Connector 14">
            <a:extLst>
              <a:ext uri="{FF2B5EF4-FFF2-40B4-BE49-F238E27FC236}">
                <a16:creationId xmlns:a16="http://schemas.microsoft.com/office/drawing/2014/main" id="{AC20C8A3-17ED-49F4-B8BB-3743DD9CD4C7}"/>
              </a:ext>
            </a:extLst>
          </p:cNvPr>
          <p:cNvCxnSpPr>
            <a:cxnSpLocks/>
          </p:cNvCxnSpPr>
          <p:nvPr/>
        </p:nvCxnSpPr>
        <p:spPr>
          <a:xfrm>
            <a:off x="2729293" y="2994191"/>
            <a:ext cx="2088417" cy="966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E9E1CB5-6919-4A70-86A4-0C635BB21482}"/>
              </a:ext>
            </a:extLst>
          </p:cNvPr>
          <p:cNvCxnSpPr/>
          <p:nvPr/>
        </p:nvCxnSpPr>
        <p:spPr>
          <a:xfrm flipV="1">
            <a:off x="2751970" y="2571750"/>
            <a:ext cx="2106164" cy="394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70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C89D-7ECA-4B86-B361-AECDC131394B}"/>
              </a:ext>
            </a:extLst>
          </p:cNvPr>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E0F179F2-657D-4F46-AB9C-A0CBE770C0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21</a:t>
            </a:fld>
            <a:endParaRPr lang="en">
              <a:latin typeface="Barlow Light" panose="00000400000000000000" pitchFamily="2" charset="0"/>
            </a:endParaRPr>
          </a:p>
        </p:txBody>
      </p:sp>
      <p:grpSp>
        <p:nvGrpSpPr>
          <p:cNvPr id="5" name="Group 11">
            <a:extLst>
              <a:ext uri="{FF2B5EF4-FFF2-40B4-BE49-F238E27FC236}">
                <a16:creationId xmlns:a16="http://schemas.microsoft.com/office/drawing/2014/main" id="{125C8E52-7343-4205-B2FC-02F5A4464EF6}"/>
              </a:ext>
            </a:extLst>
          </p:cNvPr>
          <p:cNvGrpSpPr>
            <a:grpSpLocks noChangeAspect="1"/>
          </p:cNvGrpSpPr>
          <p:nvPr/>
        </p:nvGrpSpPr>
        <p:grpSpPr>
          <a:xfrm>
            <a:off x="926123" y="1704216"/>
            <a:ext cx="2922032" cy="1983039"/>
            <a:chOff x="0" y="0"/>
            <a:chExt cx="2374900" cy="2011680"/>
          </a:xfrm>
        </p:grpSpPr>
        <p:sp>
          <p:nvSpPr>
            <p:cNvPr id="6" name="Freeform 12">
              <a:extLst>
                <a:ext uri="{FF2B5EF4-FFF2-40B4-BE49-F238E27FC236}">
                  <a16:creationId xmlns:a16="http://schemas.microsoft.com/office/drawing/2014/main" id="{4CEF9604-2D66-40FF-B466-E58E49DD61BE}"/>
                </a:ext>
              </a:extLst>
            </p:cNvPr>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25272" t="-63" r="-25189" b="252"/>
              </a:stretch>
            </a:blipFill>
          </p:spPr>
        </p:sp>
      </p:grpSp>
      <p:sp>
        <p:nvSpPr>
          <p:cNvPr id="7" name="TextBox 14">
            <a:extLst>
              <a:ext uri="{FF2B5EF4-FFF2-40B4-BE49-F238E27FC236}">
                <a16:creationId xmlns:a16="http://schemas.microsoft.com/office/drawing/2014/main" id="{836BBCEB-2C20-4577-8AA6-4094C7A1F1E9}"/>
              </a:ext>
            </a:extLst>
          </p:cNvPr>
          <p:cNvSpPr txBox="1"/>
          <p:nvPr/>
        </p:nvSpPr>
        <p:spPr>
          <a:xfrm>
            <a:off x="1756440" y="3682247"/>
            <a:ext cx="1389475" cy="764633"/>
          </a:xfrm>
          <a:prstGeom prst="rect">
            <a:avLst/>
          </a:prstGeom>
        </p:spPr>
        <p:txBody>
          <a:bodyPr wrap="square" lIns="0" tIns="0" rIns="0" bIns="0" rtlCol="0" anchor="t">
            <a:spAutoFit/>
          </a:bodyPr>
          <a:lstStyle/>
          <a:p>
            <a:pPr algn="ctr">
              <a:lnSpc>
                <a:spcPts val="7200"/>
              </a:lnSpc>
            </a:pPr>
            <a:r>
              <a:rPr lang="en-US" sz="2400" b="1" dirty="0">
                <a:solidFill>
                  <a:srgbClr val="4D4A46"/>
                </a:solidFill>
                <a:latin typeface="Barlow Light" panose="00000400000000000000" pitchFamily="2" charset="0"/>
                <a:cs typeface="Times New Roman" panose="02020603050405020304" pitchFamily="18" charset="0"/>
              </a:rPr>
              <a:t>CARTEL</a:t>
            </a:r>
          </a:p>
        </p:txBody>
      </p:sp>
      <p:grpSp>
        <p:nvGrpSpPr>
          <p:cNvPr id="8" name="Group 4">
            <a:extLst>
              <a:ext uri="{FF2B5EF4-FFF2-40B4-BE49-F238E27FC236}">
                <a16:creationId xmlns:a16="http://schemas.microsoft.com/office/drawing/2014/main" id="{58468575-3D0A-4D1A-87E1-E9599A6D644E}"/>
              </a:ext>
            </a:extLst>
          </p:cNvPr>
          <p:cNvGrpSpPr/>
          <p:nvPr/>
        </p:nvGrpSpPr>
        <p:grpSpPr>
          <a:xfrm rot="-5400000">
            <a:off x="5633587" y="56843"/>
            <a:ext cx="1499409" cy="4389495"/>
            <a:chOff x="0" y="0"/>
            <a:chExt cx="3099351" cy="7623982"/>
          </a:xfrm>
        </p:grpSpPr>
        <p:sp>
          <p:nvSpPr>
            <p:cNvPr id="9" name="Freeform 5">
              <a:extLst>
                <a:ext uri="{FF2B5EF4-FFF2-40B4-BE49-F238E27FC236}">
                  <a16:creationId xmlns:a16="http://schemas.microsoft.com/office/drawing/2014/main" id="{CD37B1B8-10A6-46AA-8ED4-37FCDD919CE6}"/>
                </a:ext>
              </a:extLst>
            </p:cNvPr>
            <p:cNvSpPr/>
            <p:nvPr/>
          </p:nvSpPr>
          <p:spPr>
            <a:xfrm>
              <a:off x="0" y="-1270"/>
              <a:ext cx="3101891" cy="7623982"/>
            </a:xfrm>
            <a:custGeom>
              <a:avLst/>
              <a:gdLst/>
              <a:ahLst/>
              <a:cxnLst/>
              <a:rect l="l" t="t" r="r" b="b"/>
              <a:pathLst>
                <a:path w="3101891" h="7623982">
                  <a:moveTo>
                    <a:pt x="3099350" y="7183292"/>
                  </a:moveTo>
                  <a:lnTo>
                    <a:pt x="3099350" y="181610"/>
                  </a:lnTo>
                  <a:cubicBezTo>
                    <a:pt x="3099350" y="127000"/>
                    <a:pt x="3071410" y="115570"/>
                    <a:pt x="3047280" y="115570"/>
                  </a:cubicBezTo>
                  <a:cubicBezTo>
                    <a:pt x="3038390" y="115570"/>
                    <a:pt x="3029500" y="116840"/>
                    <a:pt x="3020610" y="119380"/>
                  </a:cubicBezTo>
                  <a:lnTo>
                    <a:pt x="3020610" y="80010"/>
                  </a:lnTo>
                  <a:lnTo>
                    <a:pt x="2995210" y="80010"/>
                  </a:lnTo>
                  <a:cubicBezTo>
                    <a:pt x="3000290" y="63500"/>
                    <a:pt x="3001560" y="46990"/>
                    <a:pt x="2996480" y="33020"/>
                  </a:cubicBezTo>
                  <a:cubicBezTo>
                    <a:pt x="2987590" y="11430"/>
                    <a:pt x="2962190" y="0"/>
                    <a:pt x="2920280" y="0"/>
                  </a:cubicBezTo>
                  <a:lnTo>
                    <a:pt x="436880" y="0"/>
                  </a:lnTo>
                  <a:lnTo>
                    <a:pt x="436880" y="15240"/>
                  </a:lnTo>
                  <a:lnTo>
                    <a:pt x="2917741" y="15240"/>
                  </a:lnTo>
                  <a:cubicBezTo>
                    <a:pt x="2952031" y="15240"/>
                    <a:pt x="2972351" y="22860"/>
                    <a:pt x="2978701" y="38100"/>
                  </a:cubicBezTo>
                  <a:cubicBezTo>
                    <a:pt x="2983781" y="48260"/>
                    <a:pt x="2981241" y="63500"/>
                    <a:pt x="2976161" y="78740"/>
                  </a:cubicBezTo>
                  <a:lnTo>
                    <a:pt x="436880" y="78740"/>
                  </a:lnTo>
                  <a:lnTo>
                    <a:pt x="436880" y="95250"/>
                  </a:lnTo>
                  <a:lnTo>
                    <a:pt x="2968541" y="95250"/>
                  </a:lnTo>
                  <a:cubicBezTo>
                    <a:pt x="2953301" y="127000"/>
                    <a:pt x="2926631" y="158750"/>
                    <a:pt x="2911391" y="173990"/>
                  </a:cubicBezTo>
                  <a:lnTo>
                    <a:pt x="2921551" y="185420"/>
                  </a:lnTo>
                  <a:cubicBezTo>
                    <a:pt x="2921551" y="185420"/>
                    <a:pt x="2960921" y="156210"/>
                    <a:pt x="3001561" y="139700"/>
                  </a:cubicBezTo>
                  <a:lnTo>
                    <a:pt x="3001561" y="7481742"/>
                  </a:lnTo>
                  <a:cubicBezTo>
                    <a:pt x="2962191" y="7467772"/>
                    <a:pt x="2921551" y="7441102"/>
                    <a:pt x="2921551" y="7441102"/>
                  </a:cubicBezTo>
                  <a:lnTo>
                    <a:pt x="2911391" y="7453802"/>
                  </a:lnTo>
                  <a:cubicBezTo>
                    <a:pt x="2925361" y="7469042"/>
                    <a:pt x="2952031" y="7499522"/>
                    <a:pt x="2968541" y="7530002"/>
                  </a:cubicBezTo>
                  <a:lnTo>
                    <a:pt x="132080" y="7530002"/>
                  </a:lnTo>
                  <a:cubicBezTo>
                    <a:pt x="147320" y="7499522"/>
                    <a:pt x="170180" y="7467772"/>
                    <a:pt x="184150" y="7453802"/>
                  </a:cubicBezTo>
                  <a:lnTo>
                    <a:pt x="226060" y="7406812"/>
                  </a:lnTo>
                  <a:lnTo>
                    <a:pt x="173990" y="7442372"/>
                  </a:lnTo>
                  <a:cubicBezTo>
                    <a:pt x="173990" y="7442372"/>
                    <a:pt x="135890" y="7469042"/>
                    <a:pt x="96520" y="7483012"/>
                  </a:cubicBezTo>
                  <a:lnTo>
                    <a:pt x="96520" y="342900"/>
                  </a:lnTo>
                  <a:lnTo>
                    <a:pt x="78740" y="342900"/>
                  </a:lnTo>
                  <a:lnTo>
                    <a:pt x="78740" y="7486822"/>
                  </a:lnTo>
                  <a:cubicBezTo>
                    <a:pt x="68580" y="7489362"/>
                    <a:pt x="59690" y="7490632"/>
                    <a:pt x="50800" y="7490632"/>
                  </a:cubicBezTo>
                  <a:cubicBezTo>
                    <a:pt x="35560" y="7490632"/>
                    <a:pt x="15240" y="7485552"/>
                    <a:pt x="15240" y="7446182"/>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7447452"/>
                  </a:lnTo>
                  <a:cubicBezTo>
                    <a:pt x="0" y="7499522"/>
                    <a:pt x="33020" y="7507142"/>
                    <a:pt x="52070" y="7507142"/>
                  </a:cubicBezTo>
                  <a:cubicBezTo>
                    <a:pt x="60960" y="7507142"/>
                    <a:pt x="69850" y="7505872"/>
                    <a:pt x="80010" y="7503332"/>
                  </a:cubicBezTo>
                  <a:lnTo>
                    <a:pt x="80010" y="7545242"/>
                  </a:lnTo>
                  <a:lnTo>
                    <a:pt x="109220" y="7545242"/>
                  </a:lnTo>
                  <a:cubicBezTo>
                    <a:pt x="104140" y="7563022"/>
                    <a:pt x="102870" y="7579532"/>
                    <a:pt x="109220" y="7593502"/>
                  </a:cubicBezTo>
                  <a:cubicBezTo>
                    <a:pt x="118110" y="7613822"/>
                    <a:pt x="142240" y="7623982"/>
                    <a:pt x="179070" y="7623982"/>
                  </a:cubicBezTo>
                  <a:lnTo>
                    <a:pt x="2920281" y="7623982"/>
                  </a:lnTo>
                  <a:cubicBezTo>
                    <a:pt x="2963461" y="7623982"/>
                    <a:pt x="2990131" y="7612552"/>
                    <a:pt x="2999021" y="7590963"/>
                  </a:cubicBezTo>
                  <a:cubicBezTo>
                    <a:pt x="3004101" y="7576992"/>
                    <a:pt x="3002831" y="7561752"/>
                    <a:pt x="2997751" y="7545242"/>
                  </a:cubicBezTo>
                  <a:lnTo>
                    <a:pt x="3021881" y="7545242"/>
                  </a:lnTo>
                  <a:lnTo>
                    <a:pt x="3021881" y="7503332"/>
                  </a:lnTo>
                  <a:cubicBezTo>
                    <a:pt x="3030771" y="7505872"/>
                    <a:pt x="3039661" y="7507142"/>
                    <a:pt x="3048551" y="7507142"/>
                  </a:cubicBezTo>
                  <a:cubicBezTo>
                    <a:pt x="3065061" y="7507142"/>
                    <a:pt x="3076491" y="7502063"/>
                    <a:pt x="3086651" y="7493172"/>
                  </a:cubicBezTo>
                  <a:cubicBezTo>
                    <a:pt x="3096811" y="7483013"/>
                    <a:pt x="3101891" y="7467772"/>
                    <a:pt x="3101891" y="7447452"/>
                  </a:cubicBezTo>
                  <a:lnTo>
                    <a:pt x="3099351" y="7183292"/>
                  </a:lnTo>
                  <a:lnTo>
                    <a:pt x="3082841" y="7183292"/>
                  </a:lnTo>
                  <a:lnTo>
                    <a:pt x="3082841" y="7447452"/>
                  </a:lnTo>
                  <a:cubicBezTo>
                    <a:pt x="3082841" y="7463963"/>
                    <a:pt x="3079031" y="7475392"/>
                    <a:pt x="3072681" y="7481742"/>
                  </a:cubicBezTo>
                  <a:cubicBezTo>
                    <a:pt x="3066331" y="7488092"/>
                    <a:pt x="3057441" y="7490632"/>
                    <a:pt x="3046011" y="7490632"/>
                  </a:cubicBezTo>
                  <a:cubicBezTo>
                    <a:pt x="3037121" y="7490632"/>
                    <a:pt x="3028231" y="7489363"/>
                    <a:pt x="3019341" y="7486822"/>
                  </a:cubicBezTo>
                  <a:lnTo>
                    <a:pt x="3019341" y="135890"/>
                  </a:lnTo>
                  <a:cubicBezTo>
                    <a:pt x="3028231" y="133350"/>
                    <a:pt x="3038391" y="130810"/>
                    <a:pt x="3046011" y="130810"/>
                  </a:cubicBezTo>
                  <a:cubicBezTo>
                    <a:pt x="3061251" y="130810"/>
                    <a:pt x="3082841" y="135890"/>
                    <a:pt x="3082841" y="180340"/>
                  </a:cubicBezTo>
                  <a:lnTo>
                    <a:pt x="3082841" y="7182022"/>
                  </a:lnTo>
                  <a:lnTo>
                    <a:pt x="3099351" y="7182022"/>
                  </a:lnTo>
                  <a:lnTo>
                    <a:pt x="3099351" y="7183292"/>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7528732"/>
                  </a:moveTo>
                  <a:lnTo>
                    <a:pt x="95250" y="7528732"/>
                  </a:lnTo>
                  <a:lnTo>
                    <a:pt x="95250" y="7498252"/>
                  </a:lnTo>
                  <a:cubicBezTo>
                    <a:pt x="113030" y="7491902"/>
                    <a:pt x="129540" y="7484282"/>
                    <a:pt x="144780" y="7476663"/>
                  </a:cubicBezTo>
                  <a:cubicBezTo>
                    <a:pt x="133350" y="7491902"/>
                    <a:pt x="121920" y="7509682"/>
                    <a:pt x="114300" y="7528732"/>
                  </a:cubicBezTo>
                  <a:close/>
                  <a:moveTo>
                    <a:pt x="2982511" y="7585882"/>
                  </a:moveTo>
                  <a:cubicBezTo>
                    <a:pt x="2976161" y="7601122"/>
                    <a:pt x="2954571" y="7608742"/>
                    <a:pt x="2919011" y="7608742"/>
                  </a:cubicBezTo>
                  <a:lnTo>
                    <a:pt x="177800" y="7608742"/>
                  </a:lnTo>
                  <a:cubicBezTo>
                    <a:pt x="147320" y="7608742"/>
                    <a:pt x="129540" y="7601122"/>
                    <a:pt x="123190" y="7587152"/>
                  </a:cubicBezTo>
                  <a:cubicBezTo>
                    <a:pt x="118110" y="7575722"/>
                    <a:pt x="120650" y="7561752"/>
                    <a:pt x="125730" y="7545242"/>
                  </a:cubicBezTo>
                  <a:lnTo>
                    <a:pt x="2978701" y="7545242"/>
                  </a:lnTo>
                  <a:cubicBezTo>
                    <a:pt x="2985051" y="7560482"/>
                    <a:pt x="2987591" y="7574452"/>
                    <a:pt x="2982510" y="7585882"/>
                  </a:cubicBezTo>
                  <a:close/>
                  <a:moveTo>
                    <a:pt x="3002831" y="7528732"/>
                  </a:moveTo>
                  <a:lnTo>
                    <a:pt x="2988861" y="7528732"/>
                  </a:lnTo>
                  <a:cubicBezTo>
                    <a:pt x="2979971" y="7510952"/>
                    <a:pt x="2968541" y="7493172"/>
                    <a:pt x="2957111" y="7477932"/>
                  </a:cubicBezTo>
                  <a:cubicBezTo>
                    <a:pt x="2971081" y="7485552"/>
                    <a:pt x="2987591" y="7493172"/>
                    <a:pt x="3004101" y="7498252"/>
                  </a:cubicBezTo>
                  <a:lnTo>
                    <a:pt x="3004101" y="7528732"/>
                  </a:lnTo>
                  <a:lnTo>
                    <a:pt x="3002831" y="7528732"/>
                  </a:lnTo>
                  <a:close/>
                  <a:moveTo>
                    <a:pt x="2957111" y="146050"/>
                  </a:moveTo>
                  <a:cubicBezTo>
                    <a:pt x="2968541" y="130810"/>
                    <a:pt x="2978701" y="114300"/>
                    <a:pt x="2987591" y="96520"/>
                  </a:cubicBezTo>
                  <a:lnTo>
                    <a:pt x="3002831" y="96520"/>
                  </a:lnTo>
                  <a:lnTo>
                    <a:pt x="3002831" y="124460"/>
                  </a:lnTo>
                  <a:cubicBezTo>
                    <a:pt x="2987591" y="130810"/>
                    <a:pt x="2971081" y="138430"/>
                    <a:pt x="2957111" y="146050"/>
                  </a:cubicBezTo>
                  <a:close/>
                </a:path>
              </a:pathLst>
            </a:custGeom>
            <a:solidFill>
              <a:srgbClr val="38B6FF"/>
            </a:solidFill>
          </p:spPr>
        </p:sp>
      </p:grpSp>
      <p:sp>
        <p:nvSpPr>
          <p:cNvPr id="10" name="TextBox 13">
            <a:extLst>
              <a:ext uri="{FF2B5EF4-FFF2-40B4-BE49-F238E27FC236}">
                <a16:creationId xmlns:a16="http://schemas.microsoft.com/office/drawing/2014/main" id="{AC709BFA-4684-4CA6-A3FF-AAA024694251}"/>
              </a:ext>
            </a:extLst>
          </p:cNvPr>
          <p:cNvSpPr txBox="1"/>
          <p:nvPr/>
        </p:nvSpPr>
        <p:spPr>
          <a:xfrm>
            <a:off x="4114759" y="1568119"/>
            <a:ext cx="4389495" cy="1384995"/>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số</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lượng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hóa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tham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cartel </a:t>
            </a:r>
            <a:r>
              <a:rPr lang="en-US" sz="1800" spc="120" dirty="0" err="1">
                <a:solidFill>
                  <a:srgbClr val="4D4A46"/>
                </a:solidFill>
                <a:latin typeface="Barlow Light" panose="00000400000000000000" pitchFamily="2" charset="0"/>
                <a:cs typeface="Times New Roman" panose="02020603050405020304" pitchFamily="18" charset="0"/>
              </a:rPr>
              <a:t>vẫn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thông</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12" name="Group 6">
            <a:extLst>
              <a:ext uri="{FF2B5EF4-FFF2-40B4-BE49-F238E27FC236}">
                <a16:creationId xmlns:a16="http://schemas.microsoft.com/office/drawing/2014/main" id="{92310BB9-5B4C-44E1-BA72-5AA2558BC618}"/>
              </a:ext>
            </a:extLst>
          </p:cNvPr>
          <p:cNvGrpSpPr/>
          <p:nvPr/>
        </p:nvGrpSpPr>
        <p:grpSpPr>
          <a:xfrm rot="-5400000">
            <a:off x="5531172" y="1679150"/>
            <a:ext cx="1005025" cy="3864081"/>
            <a:chOff x="0" y="0"/>
            <a:chExt cx="3915366" cy="15588488"/>
          </a:xfrm>
        </p:grpSpPr>
        <p:sp>
          <p:nvSpPr>
            <p:cNvPr id="13" name="Freeform 7">
              <a:extLst>
                <a:ext uri="{FF2B5EF4-FFF2-40B4-BE49-F238E27FC236}">
                  <a16:creationId xmlns:a16="http://schemas.microsoft.com/office/drawing/2014/main" id="{DAA2BC1C-9399-4E9F-AA30-9149DC6B9E0E}"/>
                </a:ext>
              </a:extLst>
            </p:cNvPr>
            <p:cNvSpPr/>
            <p:nvPr/>
          </p:nvSpPr>
          <p:spPr>
            <a:xfrm>
              <a:off x="0" y="-1270"/>
              <a:ext cx="3917906" cy="15588489"/>
            </a:xfrm>
            <a:custGeom>
              <a:avLst/>
              <a:gdLst/>
              <a:ahLst/>
              <a:cxnLst/>
              <a:rect l="l" t="t" r="r" b="b"/>
              <a:pathLst>
                <a:path w="3917906" h="15588489">
                  <a:moveTo>
                    <a:pt x="3915366" y="15147798"/>
                  </a:moveTo>
                  <a:lnTo>
                    <a:pt x="3915366" y="181610"/>
                  </a:lnTo>
                  <a:cubicBezTo>
                    <a:pt x="3915366" y="127000"/>
                    <a:pt x="3887426" y="115570"/>
                    <a:pt x="3863296" y="115570"/>
                  </a:cubicBezTo>
                  <a:cubicBezTo>
                    <a:pt x="3854406" y="115570"/>
                    <a:pt x="3845516" y="116840"/>
                    <a:pt x="3836626" y="119380"/>
                  </a:cubicBezTo>
                  <a:lnTo>
                    <a:pt x="3836626" y="80010"/>
                  </a:lnTo>
                  <a:lnTo>
                    <a:pt x="3811226" y="80010"/>
                  </a:lnTo>
                  <a:cubicBezTo>
                    <a:pt x="3816306" y="63500"/>
                    <a:pt x="3817576" y="46990"/>
                    <a:pt x="3812496" y="33020"/>
                  </a:cubicBezTo>
                  <a:cubicBezTo>
                    <a:pt x="3803606" y="11430"/>
                    <a:pt x="3778206" y="0"/>
                    <a:pt x="3736296" y="0"/>
                  </a:cubicBezTo>
                  <a:lnTo>
                    <a:pt x="436880" y="0"/>
                  </a:lnTo>
                  <a:lnTo>
                    <a:pt x="436880" y="15240"/>
                  </a:lnTo>
                  <a:lnTo>
                    <a:pt x="3733756" y="15240"/>
                  </a:lnTo>
                  <a:cubicBezTo>
                    <a:pt x="3768046" y="15240"/>
                    <a:pt x="3788366" y="22860"/>
                    <a:pt x="3794716" y="38100"/>
                  </a:cubicBezTo>
                  <a:cubicBezTo>
                    <a:pt x="3799796" y="48260"/>
                    <a:pt x="3797256" y="63500"/>
                    <a:pt x="3792176" y="78740"/>
                  </a:cubicBezTo>
                  <a:lnTo>
                    <a:pt x="436880" y="78740"/>
                  </a:lnTo>
                  <a:lnTo>
                    <a:pt x="436880" y="95250"/>
                  </a:lnTo>
                  <a:lnTo>
                    <a:pt x="3784556" y="95250"/>
                  </a:lnTo>
                  <a:cubicBezTo>
                    <a:pt x="3769316" y="127000"/>
                    <a:pt x="3742646" y="158750"/>
                    <a:pt x="3727406" y="173990"/>
                  </a:cubicBezTo>
                  <a:lnTo>
                    <a:pt x="3737566" y="185420"/>
                  </a:lnTo>
                  <a:cubicBezTo>
                    <a:pt x="3737566" y="185420"/>
                    <a:pt x="3776937" y="156210"/>
                    <a:pt x="3817576" y="139700"/>
                  </a:cubicBezTo>
                  <a:lnTo>
                    <a:pt x="3817576" y="15446248"/>
                  </a:lnTo>
                  <a:cubicBezTo>
                    <a:pt x="3778206" y="15432278"/>
                    <a:pt x="3737566" y="15405609"/>
                    <a:pt x="3737566" y="15405609"/>
                  </a:cubicBezTo>
                  <a:lnTo>
                    <a:pt x="3727406" y="15418309"/>
                  </a:lnTo>
                  <a:cubicBezTo>
                    <a:pt x="3741376" y="15433548"/>
                    <a:pt x="3768046" y="15464028"/>
                    <a:pt x="3784556" y="15494509"/>
                  </a:cubicBezTo>
                  <a:lnTo>
                    <a:pt x="132080" y="15494509"/>
                  </a:lnTo>
                  <a:cubicBezTo>
                    <a:pt x="147320" y="15464028"/>
                    <a:pt x="170180" y="15432278"/>
                    <a:pt x="184150" y="15418309"/>
                  </a:cubicBezTo>
                  <a:lnTo>
                    <a:pt x="226060" y="15371318"/>
                  </a:lnTo>
                  <a:lnTo>
                    <a:pt x="173990" y="15406878"/>
                  </a:lnTo>
                  <a:cubicBezTo>
                    <a:pt x="173990" y="15406878"/>
                    <a:pt x="135890" y="15433548"/>
                    <a:pt x="96520" y="15447518"/>
                  </a:cubicBezTo>
                  <a:lnTo>
                    <a:pt x="96520" y="342900"/>
                  </a:lnTo>
                  <a:lnTo>
                    <a:pt x="78740" y="342900"/>
                  </a:lnTo>
                  <a:lnTo>
                    <a:pt x="78740" y="15451328"/>
                  </a:lnTo>
                  <a:cubicBezTo>
                    <a:pt x="68580" y="15453868"/>
                    <a:pt x="59690" y="15455138"/>
                    <a:pt x="50800" y="15455138"/>
                  </a:cubicBezTo>
                  <a:cubicBezTo>
                    <a:pt x="35560" y="15455138"/>
                    <a:pt x="15240" y="15450059"/>
                    <a:pt x="15240" y="15410688"/>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15411959"/>
                  </a:lnTo>
                  <a:cubicBezTo>
                    <a:pt x="0" y="15464028"/>
                    <a:pt x="33020" y="15471648"/>
                    <a:pt x="52070" y="15471648"/>
                  </a:cubicBezTo>
                  <a:cubicBezTo>
                    <a:pt x="60960" y="15471648"/>
                    <a:pt x="69850" y="15470378"/>
                    <a:pt x="80010" y="15467839"/>
                  </a:cubicBezTo>
                  <a:lnTo>
                    <a:pt x="80010" y="15509748"/>
                  </a:lnTo>
                  <a:lnTo>
                    <a:pt x="109220" y="15509748"/>
                  </a:lnTo>
                  <a:cubicBezTo>
                    <a:pt x="104140" y="15527528"/>
                    <a:pt x="102870" y="15544039"/>
                    <a:pt x="109220" y="15558009"/>
                  </a:cubicBezTo>
                  <a:cubicBezTo>
                    <a:pt x="118110" y="15578328"/>
                    <a:pt x="142240" y="15588489"/>
                    <a:pt x="179070" y="15588489"/>
                  </a:cubicBezTo>
                  <a:lnTo>
                    <a:pt x="3736296" y="15588489"/>
                  </a:lnTo>
                  <a:cubicBezTo>
                    <a:pt x="3779476" y="15588489"/>
                    <a:pt x="3806146" y="15577059"/>
                    <a:pt x="3815036" y="15555468"/>
                  </a:cubicBezTo>
                  <a:cubicBezTo>
                    <a:pt x="3820116" y="15541498"/>
                    <a:pt x="3818846" y="15526259"/>
                    <a:pt x="3813766" y="15509748"/>
                  </a:cubicBezTo>
                  <a:lnTo>
                    <a:pt x="3837896" y="15509748"/>
                  </a:lnTo>
                  <a:lnTo>
                    <a:pt x="3837896" y="15467839"/>
                  </a:lnTo>
                  <a:cubicBezTo>
                    <a:pt x="3846786" y="15470378"/>
                    <a:pt x="3855676" y="15471648"/>
                    <a:pt x="3864566" y="15471648"/>
                  </a:cubicBezTo>
                  <a:cubicBezTo>
                    <a:pt x="3881076" y="15471648"/>
                    <a:pt x="3892506" y="15466568"/>
                    <a:pt x="3902666" y="15457678"/>
                  </a:cubicBezTo>
                  <a:cubicBezTo>
                    <a:pt x="3912826" y="15447518"/>
                    <a:pt x="3917906" y="15432278"/>
                    <a:pt x="3917906" y="15411959"/>
                  </a:cubicBezTo>
                  <a:lnTo>
                    <a:pt x="3915366" y="15147798"/>
                  </a:lnTo>
                  <a:lnTo>
                    <a:pt x="3898856" y="15147798"/>
                  </a:lnTo>
                  <a:lnTo>
                    <a:pt x="3898856" y="15411959"/>
                  </a:lnTo>
                  <a:cubicBezTo>
                    <a:pt x="3898856" y="15428468"/>
                    <a:pt x="3895046" y="15439898"/>
                    <a:pt x="3888696" y="15446248"/>
                  </a:cubicBezTo>
                  <a:cubicBezTo>
                    <a:pt x="3882346" y="15452598"/>
                    <a:pt x="3873456" y="15455139"/>
                    <a:pt x="3862026" y="15455139"/>
                  </a:cubicBezTo>
                  <a:cubicBezTo>
                    <a:pt x="3853136" y="15455139"/>
                    <a:pt x="3844246" y="15453868"/>
                    <a:pt x="3835356" y="15451328"/>
                  </a:cubicBezTo>
                  <a:lnTo>
                    <a:pt x="3835356" y="135890"/>
                  </a:lnTo>
                  <a:cubicBezTo>
                    <a:pt x="3844246" y="133350"/>
                    <a:pt x="3854406" y="130810"/>
                    <a:pt x="3862026" y="130810"/>
                  </a:cubicBezTo>
                  <a:cubicBezTo>
                    <a:pt x="3877266" y="130810"/>
                    <a:pt x="3898856" y="135890"/>
                    <a:pt x="3898856" y="180340"/>
                  </a:cubicBezTo>
                  <a:lnTo>
                    <a:pt x="3898856" y="15146528"/>
                  </a:lnTo>
                  <a:lnTo>
                    <a:pt x="3915366" y="15146528"/>
                  </a:lnTo>
                  <a:lnTo>
                    <a:pt x="3915366" y="15147798"/>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15493239"/>
                  </a:moveTo>
                  <a:lnTo>
                    <a:pt x="95250" y="15493239"/>
                  </a:lnTo>
                  <a:lnTo>
                    <a:pt x="95250" y="15462759"/>
                  </a:lnTo>
                  <a:cubicBezTo>
                    <a:pt x="113030" y="15456409"/>
                    <a:pt x="129540" y="15448789"/>
                    <a:pt x="144780" y="15441168"/>
                  </a:cubicBezTo>
                  <a:cubicBezTo>
                    <a:pt x="133350" y="15456409"/>
                    <a:pt x="121920" y="15474189"/>
                    <a:pt x="114300" y="15493239"/>
                  </a:cubicBezTo>
                  <a:close/>
                  <a:moveTo>
                    <a:pt x="3798526" y="15550389"/>
                  </a:moveTo>
                  <a:cubicBezTo>
                    <a:pt x="3792176" y="15565628"/>
                    <a:pt x="3770587" y="15573248"/>
                    <a:pt x="3735026" y="15573248"/>
                  </a:cubicBezTo>
                  <a:lnTo>
                    <a:pt x="177800" y="15573248"/>
                  </a:lnTo>
                  <a:cubicBezTo>
                    <a:pt x="147320" y="15573248"/>
                    <a:pt x="129540" y="15565628"/>
                    <a:pt x="123190" y="15551659"/>
                  </a:cubicBezTo>
                  <a:cubicBezTo>
                    <a:pt x="118110" y="15540228"/>
                    <a:pt x="120650" y="15526259"/>
                    <a:pt x="125730" y="15509748"/>
                  </a:cubicBezTo>
                  <a:lnTo>
                    <a:pt x="3794716" y="15509748"/>
                  </a:lnTo>
                  <a:cubicBezTo>
                    <a:pt x="3801066" y="15524989"/>
                    <a:pt x="3803606" y="15538959"/>
                    <a:pt x="3798526" y="15550389"/>
                  </a:cubicBezTo>
                  <a:close/>
                  <a:moveTo>
                    <a:pt x="3818846" y="15493239"/>
                  </a:moveTo>
                  <a:lnTo>
                    <a:pt x="3804876" y="15493239"/>
                  </a:lnTo>
                  <a:cubicBezTo>
                    <a:pt x="3795987" y="15475459"/>
                    <a:pt x="3784556" y="15457678"/>
                    <a:pt x="3773126" y="15442439"/>
                  </a:cubicBezTo>
                  <a:cubicBezTo>
                    <a:pt x="3787096" y="15450059"/>
                    <a:pt x="3803606" y="15457678"/>
                    <a:pt x="3820116" y="15462759"/>
                  </a:cubicBezTo>
                  <a:lnTo>
                    <a:pt x="3820116" y="15493239"/>
                  </a:lnTo>
                  <a:lnTo>
                    <a:pt x="3818846" y="15493239"/>
                  </a:lnTo>
                  <a:close/>
                  <a:moveTo>
                    <a:pt x="3773126" y="146050"/>
                  </a:moveTo>
                  <a:cubicBezTo>
                    <a:pt x="3784556" y="130810"/>
                    <a:pt x="3794716" y="114300"/>
                    <a:pt x="3803606" y="96520"/>
                  </a:cubicBezTo>
                  <a:lnTo>
                    <a:pt x="3818846" y="96520"/>
                  </a:lnTo>
                  <a:lnTo>
                    <a:pt x="3818846" y="124460"/>
                  </a:lnTo>
                  <a:cubicBezTo>
                    <a:pt x="3803606" y="130810"/>
                    <a:pt x="3787096" y="138430"/>
                    <a:pt x="3773126" y="146050"/>
                  </a:cubicBezTo>
                  <a:close/>
                </a:path>
              </a:pathLst>
            </a:custGeom>
            <a:solidFill>
              <a:srgbClr val="38B6FF"/>
            </a:solidFill>
          </p:spPr>
        </p:sp>
      </p:grpSp>
      <p:sp>
        <p:nvSpPr>
          <p:cNvPr id="14" name="TextBox 15">
            <a:extLst>
              <a:ext uri="{FF2B5EF4-FFF2-40B4-BE49-F238E27FC236}">
                <a16:creationId xmlns:a16="http://schemas.microsoft.com/office/drawing/2014/main" id="{600B36FB-6590-4DD7-986C-9EC68E6E3942}"/>
              </a:ext>
            </a:extLst>
          </p:cNvPr>
          <p:cNvSpPr txBox="1"/>
          <p:nvPr/>
        </p:nvSpPr>
        <p:spPr>
          <a:xfrm>
            <a:off x="4326467" y="3358144"/>
            <a:ext cx="3515579" cy="553998"/>
          </a:xfrm>
          <a:prstGeom prst="rect">
            <a:avLst/>
          </a:prstGeom>
        </p:spPr>
        <p:txBody>
          <a:bodyPr wrap="square" lIns="0" tIns="0" rIns="0" bIns="0" rtlCol="0" anchor="t">
            <a:spAutoFit/>
          </a:bodyPr>
          <a:lstStyle/>
          <a:p>
            <a:pPr marL="396240" lvl="1" indent="-198120">
              <a:buFont typeface="Arial"/>
              <a:buChar char="•"/>
            </a:pPr>
            <a:r>
              <a:rPr lang="en-US" sz="1800" spc="120" dirty="0">
                <a:solidFill>
                  <a:srgbClr val="4D4A46"/>
                </a:solidFill>
                <a:latin typeface="Barlow Light" panose="00000400000000000000" pitchFamily="2" charset="0"/>
                <a:cs typeface="Times New Roman" panose="02020603050405020304" pitchFamily="18" charset="0"/>
              </a:rPr>
              <a:t>Cartel </a:t>
            </a: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vững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chắc</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438156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1032-2271-428C-9840-65A00249BC3D}"/>
              </a:ext>
            </a:extLst>
          </p:cNvPr>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4" name="Slide Number Placeholder 3">
            <a:extLst>
              <a:ext uri="{FF2B5EF4-FFF2-40B4-BE49-F238E27FC236}">
                <a16:creationId xmlns:a16="http://schemas.microsoft.com/office/drawing/2014/main" id="{900553AA-D03A-494D-AFB4-E4C8CD07F8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5" name="AutoShape 3">
            <a:extLst>
              <a:ext uri="{FF2B5EF4-FFF2-40B4-BE49-F238E27FC236}">
                <a16:creationId xmlns:a16="http://schemas.microsoft.com/office/drawing/2014/main" id="{E50097EC-D8F7-4E6D-8DBB-73C62A32453E}"/>
              </a:ext>
            </a:extLst>
          </p:cNvPr>
          <p:cNvSpPr/>
          <p:nvPr/>
        </p:nvSpPr>
        <p:spPr>
          <a:xfrm>
            <a:off x="1134208" y="6340724"/>
            <a:ext cx="10982452" cy="3514293"/>
          </a:xfrm>
          <a:prstGeom prst="rect">
            <a:avLst/>
          </a:prstGeom>
          <a:solidFill>
            <a:srgbClr val="E4D4C5">
              <a:alpha val="19607"/>
            </a:srgbClr>
          </a:solidFill>
        </p:spPr>
      </p:sp>
      <p:grpSp>
        <p:nvGrpSpPr>
          <p:cNvPr id="6" name="Group 4">
            <a:extLst>
              <a:ext uri="{FF2B5EF4-FFF2-40B4-BE49-F238E27FC236}">
                <a16:creationId xmlns:a16="http://schemas.microsoft.com/office/drawing/2014/main" id="{AEA81938-C29E-4C30-9DAF-81E2B7AEB29F}"/>
              </a:ext>
            </a:extLst>
          </p:cNvPr>
          <p:cNvGrpSpPr/>
          <p:nvPr/>
        </p:nvGrpSpPr>
        <p:grpSpPr>
          <a:xfrm>
            <a:off x="6052795" y="1410022"/>
            <a:ext cx="2205670" cy="3247090"/>
            <a:chOff x="0" y="0"/>
            <a:chExt cx="7067648" cy="14501954"/>
          </a:xfrm>
        </p:grpSpPr>
        <p:pic>
          <p:nvPicPr>
            <p:cNvPr id="7" name="Picture 5">
              <a:extLst>
                <a:ext uri="{FF2B5EF4-FFF2-40B4-BE49-F238E27FC236}">
                  <a16:creationId xmlns:a16="http://schemas.microsoft.com/office/drawing/2014/main" id="{B565834D-A80B-4FFE-B5CD-FB00A9F5A283}"/>
                </a:ext>
              </a:extLst>
            </p:cNvPr>
            <p:cNvPicPr>
              <a:picLocks noChangeAspect="1"/>
            </p:cNvPicPr>
            <p:nvPr/>
          </p:nvPicPr>
          <p:blipFill>
            <a:blip r:embed="rId2"/>
            <a:srcRect l="1417" b="11017"/>
            <a:stretch>
              <a:fillRect/>
            </a:stretch>
          </p:blipFill>
          <p:spPr>
            <a:xfrm>
              <a:off x="0" y="0"/>
              <a:ext cx="7067648" cy="9507103"/>
            </a:xfrm>
            <a:prstGeom prst="rect">
              <a:avLst/>
            </a:prstGeom>
          </p:spPr>
        </p:pic>
        <p:pic>
          <p:nvPicPr>
            <p:cNvPr id="8" name="Picture 6">
              <a:extLst>
                <a:ext uri="{FF2B5EF4-FFF2-40B4-BE49-F238E27FC236}">
                  <a16:creationId xmlns:a16="http://schemas.microsoft.com/office/drawing/2014/main" id="{0DB2C291-C5F6-45A7-AA2B-45AA3678FB2E}"/>
                </a:ext>
              </a:extLst>
            </p:cNvPr>
            <p:cNvPicPr>
              <a:picLocks noChangeAspect="1"/>
            </p:cNvPicPr>
            <p:nvPr/>
          </p:nvPicPr>
          <p:blipFill>
            <a:blip r:embed="rId3"/>
            <a:srcRect t="28788" b="3953"/>
            <a:stretch>
              <a:fillRect/>
            </a:stretch>
          </p:blipFill>
          <p:spPr>
            <a:xfrm>
              <a:off x="0" y="9748403"/>
              <a:ext cx="7067648" cy="4753551"/>
            </a:xfrm>
            <a:prstGeom prst="rect">
              <a:avLst/>
            </a:prstGeom>
          </p:spPr>
        </p:pic>
      </p:grpSp>
      <p:sp>
        <p:nvSpPr>
          <p:cNvPr id="9" name="TextBox 7">
            <a:extLst>
              <a:ext uri="{FF2B5EF4-FFF2-40B4-BE49-F238E27FC236}">
                <a16:creationId xmlns:a16="http://schemas.microsoft.com/office/drawing/2014/main" id="{E7D9DA2A-BEE7-44AA-8B7E-58A3B4424553}"/>
              </a:ext>
            </a:extLst>
          </p:cNvPr>
          <p:cNvSpPr txBox="1"/>
          <p:nvPr/>
        </p:nvSpPr>
        <p:spPr>
          <a:xfrm>
            <a:off x="661100" y="1600944"/>
            <a:ext cx="5188715" cy="2215991"/>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tổ</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chức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quyền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mọi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việc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do </a:t>
            </a:r>
            <a:r>
              <a:rPr lang="en-US" sz="1800" spc="120" dirty="0" err="1">
                <a:solidFill>
                  <a:srgbClr val="000000"/>
                </a:solidFill>
                <a:latin typeface="Barlow Light" panose="00000400000000000000" pitchFamily="2" charset="0"/>
                <a:cs typeface="Times New Roman" panose="02020603050405020304" pitchFamily="18" charset="0"/>
              </a:rPr>
              <a:t>một</a:t>
            </a:r>
            <a:r>
              <a:rPr lang="en-US" sz="1800" spc="120" dirty="0">
                <a:solidFill>
                  <a:srgbClr val="000000"/>
                </a:solidFill>
                <a:latin typeface="Barlow Light" panose="00000400000000000000" pitchFamily="2" charset="0"/>
                <a:cs typeface="Times New Roman" panose="02020603050405020304" pitchFamily="18" charset="0"/>
              </a:rPr>
              <a:t> ban </a:t>
            </a:r>
            <a:r>
              <a:rPr lang="en-US" sz="1800" spc="120" dirty="0" err="1">
                <a:solidFill>
                  <a:srgbClr val="000000"/>
                </a:solidFill>
                <a:latin typeface="Barlow Light" panose="00000400000000000000" pitchFamily="2" charset="0"/>
                <a:cs typeface="Times New Roman" panose="02020603050405020304" pitchFamily="18" charset="0"/>
              </a:rPr>
              <a:t>quản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trị</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đảm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nhiệm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vẫn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sản</a:t>
            </a:r>
            <a:r>
              <a:rPr lang="en-US" sz="1800" spc="120" dirty="0">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xuất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chỉ</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Mục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đích</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của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thống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đầu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mối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để</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hàng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hóa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đắt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nguyên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liệu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rẻ</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Phát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triển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ở </a:t>
            </a:r>
            <a:r>
              <a:rPr lang="en-US" sz="1800" spc="120" dirty="0" err="1">
                <a:solidFill>
                  <a:srgbClr val="000000"/>
                </a:solidFill>
                <a:latin typeface="Barlow Light" panose="00000400000000000000" pitchFamily="2" charset="0"/>
                <a:cs typeface="Times New Roman" panose="02020603050405020304" pitchFamily="18" charset="0"/>
              </a:rPr>
              <a:t>Pháp</a:t>
            </a:r>
            <a:r>
              <a:rPr lang="en-US" sz="1800" spc="120" dirty="0">
                <a:solidFill>
                  <a:srgbClr val="000000"/>
                </a:solidFill>
                <a:latin typeface="Barlow Light" panose="00000400000000000000" pitchFamily="2" charset="0"/>
                <a:cs typeface="Times New Roman" panose="02020603050405020304" pitchFamily="18" charset="0"/>
              </a:rPr>
              <a:t>.</a:t>
            </a:r>
          </a:p>
        </p:txBody>
      </p:sp>
      <p:sp>
        <p:nvSpPr>
          <p:cNvPr id="10" name="TextBox 8">
            <a:extLst>
              <a:ext uri="{FF2B5EF4-FFF2-40B4-BE49-F238E27FC236}">
                <a16:creationId xmlns:a16="http://schemas.microsoft.com/office/drawing/2014/main" id="{F677E7D3-4A52-4B8D-AA2A-4EB927E3E2E7}"/>
              </a:ext>
            </a:extLst>
          </p:cNvPr>
          <p:cNvSpPr txBox="1"/>
          <p:nvPr/>
        </p:nvSpPr>
        <p:spPr>
          <a:xfrm>
            <a:off x="1073896" y="3915213"/>
            <a:ext cx="4637064" cy="369332"/>
          </a:xfrm>
          <a:prstGeom prst="rect">
            <a:avLst/>
          </a:prstGeom>
        </p:spPr>
        <p:txBody>
          <a:bodyPr lIns="0" tIns="0" rIns="0" bIns="0" rtlCol="0" anchor="t">
            <a:spAutoFit/>
          </a:bodyPr>
          <a:lstStyle/>
          <a:p>
            <a:pPr algn="ctr"/>
            <a:r>
              <a:rPr lang="en-US" sz="2400" b="1" spc="179" dirty="0">
                <a:solidFill>
                  <a:srgbClr val="4D4A46"/>
                </a:solidFill>
                <a:latin typeface="Times New Roman" panose="02020603050405020304" pitchFamily="18" charset="0"/>
                <a:cs typeface="Times New Roman" panose="02020603050405020304" pitchFamily="18" charset="0"/>
              </a:rPr>
              <a:t>SYNDICATE</a:t>
            </a:r>
          </a:p>
        </p:txBody>
      </p:sp>
    </p:spTree>
    <p:extLst>
      <p:ext uri="{BB962C8B-B14F-4D97-AF65-F5344CB8AC3E}">
        <p14:creationId xmlns:p14="http://schemas.microsoft.com/office/powerpoint/2010/main" val="160023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15922-C3A0-4651-A663-EF87A23E3D55}"/>
              </a:ext>
            </a:extLst>
          </p:cNvPr>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3" name="Text Placeholder 2">
            <a:extLst>
              <a:ext uri="{FF2B5EF4-FFF2-40B4-BE49-F238E27FC236}">
                <a16:creationId xmlns:a16="http://schemas.microsoft.com/office/drawing/2014/main" id="{99A5CD51-22D3-49D9-A661-71969739C220}"/>
              </a:ext>
            </a:extLst>
          </p:cNvPr>
          <p:cNvSpPr>
            <a:spLocks noGrp="1"/>
          </p:cNvSpPr>
          <p:nvPr>
            <p:ph type="body" idx="1"/>
          </p:nvPr>
        </p:nvSpPr>
        <p:spPr>
          <a:xfrm>
            <a:off x="1982433" y="3701361"/>
            <a:ext cx="2106133" cy="653700"/>
          </a:xfrm>
        </p:spPr>
        <p:txBody>
          <a:bodyPr/>
          <a:lstStyle/>
          <a:p>
            <a:pPr marL="76200" indent="0" algn="ctr">
              <a:buNone/>
            </a:pPr>
            <a:r>
              <a:rPr lang="en-US" sz="2400" b="1" spc="179" dirty="0">
                <a:solidFill>
                  <a:srgbClr val="4D4A46"/>
                </a:solidFill>
                <a:latin typeface="Barlow Light" panose="00000400000000000000" pitchFamily="2" charset="0"/>
              </a:rPr>
              <a:t>TRUST</a:t>
            </a:r>
          </a:p>
        </p:txBody>
      </p:sp>
      <p:sp>
        <p:nvSpPr>
          <p:cNvPr id="4" name="Slide Number Placeholder 3">
            <a:extLst>
              <a:ext uri="{FF2B5EF4-FFF2-40B4-BE49-F238E27FC236}">
                <a16:creationId xmlns:a16="http://schemas.microsoft.com/office/drawing/2014/main" id="{44EC932A-9B5B-4957-B97D-2F3560B213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5" name="TextBox 6">
            <a:extLst>
              <a:ext uri="{FF2B5EF4-FFF2-40B4-BE49-F238E27FC236}">
                <a16:creationId xmlns:a16="http://schemas.microsoft.com/office/drawing/2014/main" id="{9C484642-C3C2-4756-BDFE-C2E6EC2E559F}"/>
              </a:ext>
            </a:extLst>
          </p:cNvPr>
          <p:cNvSpPr txBox="1"/>
          <p:nvPr/>
        </p:nvSpPr>
        <p:spPr>
          <a:xfrm>
            <a:off x="536330" y="1427085"/>
            <a:ext cx="5911362" cy="2215991"/>
          </a:xfrm>
          <a:prstGeom prst="rect">
            <a:avLst/>
          </a:prstGeom>
        </p:spPr>
        <p:txBody>
          <a:bodyPr wrap="square" lIns="0" tIns="0" rIns="0" bIns="0" rtlCol="0" anchor="t">
            <a:spAutoFit/>
          </a:bodyPr>
          <a:lstStyle/>
          <a:p>
            <a:pPr marL="396240" lvl="1" indent="-198120">
              <a:buFont typeface="Arial"/>
              <a:buChar char="•"/>
            </a:pP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một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quyền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thống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cả</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việc</a:t>
            </a:r>
            <a:r>
              <a:rPr lang="en-US" sz="1800" spc="119" dirty="0">
                <a:solidFill>
                  <a:srgbClr val="4D4A46"/>
                </a:solidFill>
                <a:latin typeface="Barlow Light" panose="00000400000000000000" pitchFamily="2" charset="0"/>
                <a:cs typeface="Times New Roman" panose="02020603050405020304" pitchFamily="18" charset="0"/>
              </a:rPr>
              <a:t> SX </a:t>
            </a:r>
            <a:r>
              <a:rPr lang="en-US" sz="1800" spc="119" dirty="0" err="1">
                <a:solidFill>
                  <a:srgbClr val="4D4A46"/>
                </a:solidFill>
                <a:latin typeface="Barlow Light" panose="00000400000000000000" pitchFamily="2" charset="0"/>
                <a:cs typeface="Times New Roman" panose="02020603050405020304" pitchFamily="18" charset="0"/>
              </a:rPr>
              <a:t>và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lưu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dưới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sự</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lý</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hội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đồng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trị</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tham</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gia</a:t>
            </a:r>
            <a:r>
              <a:rPr lang="en-US" sz="1800" spc="119" dirty="0">
                <a:solidFill>
                  <a:srgbClr val="4D4A46"/>
                </a:solidFill>
                <a:latin typeface="Barlow Light" panose="00000400000000000000" pitchFamily="2" charset="0"/>
                <a:cs typeface="Times New Roman" panose="02020603050405020304" pitchFamily="18" charset="0"/>
              </a:rPr>
              <a:t> trust </a:t>
            </a:r>
            <a:r>
              <a:rPr lang="en-US" sz="1800" spc="119" dirty="0" err="1">
                <a:solidFill>
                  <a:srgbClr val="4D4A46"/>
                </a:solidFill>
                <a:latin typeface="Barlow Light" panose="00000400000000000000" pitchFamily="2" charset="0"/>
                <a:cs typeface="Times New Roman" panose="02020603050405020304" pitchFamily="18" charset="0"/>
              </a:rPr>
              <a:t>trở</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thành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lợi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nhuận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theo</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phần</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19" dirty="0">
                <a:solidFill>
                  <a:srgbClr val="4D4A46"/>
                </a:solidFill>
                <a:latin typeface="Barlow Light" panose="00000400000000000000" pitchFamily="2" charset="0"/>
                <a:cs typeface="Times New Roman" panose="02020603050405020304" pitchFamily="18" charset="0"/>
              </a:rPr>
              <a:t>Trust </a:t>
            </a:r>
            <a:r>
              <a:rPr lang="en-US" sz="1800" spc="119" dirty="0" err="1">
                <a:solidFill>
                  <a:srgbClr val="4D4A46"/>
                </a:solidFill>
                <a:latin typeface="Barlow Light" panose="00000400000000000000" pitchFamily="2" charset="0"/>
                <a:cs typeface="Times New Roman" panose="02020603050405020304" pitchFamily="18" charset="0"/>
              </a:rPr>
              <a:t>đánh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dấu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ngoặt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về</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quan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hệ</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xuất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chủ</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nghĩa</a:t>
            </a:r>
            <a:endParaRPr lang="en-US" sz="1800" spc="119" dirty="0">
              <a:solidFill>
                <a:srgbClr val="4D4A46"/>
              </a:solidFill>
              <a:latin typeface="Barlow Light" panose="00000400000000000000" pitchFamily="2" charset="0"/>
              <a:cs typeface="Times New Roman" panose="02020603050405020304" pitchFamily="18" charset="0"/>
            </a:endParaRPr>
          </a:p>
          <a:p>
            <a:pPr marL="396240" lvl="1" indent="-198120">
              <a:buFont typeface="Arial"/>
              <a:buChar char="•"/>
            </a:pPr>
            <a:r>
              <a:rPr lang="en-US" sz="1800" spc="119" dirty="0" err="1">
                <a:solidFill>
                  <a:srgbClr val="4D4A46"/>
                </a:solidFill>
                <a:latin typeface="Barlow Light" panose="00000400000000000000" pitchFamily="2" charset="0"/>
                <a:cs typeface="Times New Roman" panose="02020603050405020304" pitchFamily="18" charset="0"/>
              </a:rPr>
              <a:t>Nước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Mỹ</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quê</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hương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trust.</a:t>
            </a:r>
          </a:p>
        </p:txBody>
      </p:sp>
      <p:grpSp>
        <p:nvGrpSpPr>
          <p:cNvPr id="6" name="Group 3">
            <a:extLst>
              <a:ext uri="{FF2B5EF4-FFF2-40B4-BE49-F238E27FC236}">
                <a16:creationId xmlns:a16="http://schemas.microsoft.com/office/drawing/2014/main" id="{554C6C9B-FC86-4670-9790-88972E346F2D}"/>
              </a:ext>
            </a:extLst>
          </p:cNvPr>
          <p:cNvGrpSpPr>
            <a:grpSpLocks noChangeAspect="1"/>
          </p:cNvGrpSpPr>
          <p:nvPr/>
        </p:nvGrpSpPr>
        <p:grpSpPr>
          <a:xfrm>
            <a:off x="5536283" y="2494068"/>
            <a:ext cx="3502900" cy="2254573"/>
            <a:chOff x="0" y="0"/>
            <a:chExt cx="5513070" cy="3548380"/>
          </a:xfrm>
        </p:grpSpPr>
        <p:sp>
          <p:nvSpPr>
            <p:cNvPr id="7" name="Freeform 4">
              <a:extLst>
                <a:ext uri="{FF2B5EF4-FFF2-40B4-BE49-F238E27FC236}">
                  <a16:creationId xmlns:a16="http://schemas.microsoft.com/office/drawing/2014/main" id="{D583DA64-FA20-4D0B-B811-DBEE9E96BDE3}"/>
                </a:ext>
              </a:extLst>
            </p:cNvPr>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4904" t="12" r="-4881"/>
              </a:stretch>
            </a:blipFill>
          </p:spPr>
        </p:sp>
      </p:grpSp>
    </p:spTree>
    <p:extLst>
      <p:ext uri="{BB962C8B-B14F-4D97-AF65-F5344CB8AC3E}">
        <p14:creationId xmlns:p14="http://schemas.microsoft.com/office/powerpoint/2010/main" val="14190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BBDF-2464-4596-B6AE-33640EE65C32}"/>
              </a:ext>
            </a:extLst>
          </p:cNvPr>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0BF460F3-989A-427F-91C1-62E274B0AE7D}"/>
              </a:ext>
            </a:extLst>
          </p:cNvPr>
          <p:cNvSpPr>
            <a:spLocks noGrp="1"/>
          </p:cNvSpPr>
          <p:nvPr>
            <p:ph type="body" idx="1"/>
          </p:nvPr>
        </p:nvSpPr>
        <p:spPr>
          <a:xfrm>
            <a:off x="1199775" y="1599700"/>
            <a:ext cx="5072071" cy="2225801"/>
          </a:xfrm>
        </p:spPr>
        <p:txBody>
          <a:bodyPr/>
          <a:lstStyle/>
          <a:p>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hình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tồn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tại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dưới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dạng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nghị</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ký</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kết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giữa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để</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cùng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nhau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tiến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vụ</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tài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a:p>
            <a:r>
              <a:rPr lang="en-US" sz="1800" dirty="0" err="1">
                <a:latin typeface="Barlow Light" panose="00000400000000000000" pitchFamily="2" charset="0"/>
                <a:cs typeface="Times New Roman" panose="02020603050405020304" pitchFamily="18" charset="0"/>
              </a:rPr>
              <a:t>Thông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thường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đứng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đầu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consortium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6755BB-594C-4DA6-AFB6-186DA21DBA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24</a:t>
            </a:fld>
            <a:endParaRPr lang="en">
              <a:latin typeface="Barlow Light" panose="00000400000000000000" pitchFamily="2" charset="0"/>
            </a:endParaRPr>
          </a:p>
        </p:txBody>
      </p:sp>
      <p:sp>
        <p:nvSpPr>
          <p:cNvPr id="6" name="TextBox 5">
            <a:extLst>
              <a:ext uri="{FF2B5EF4-FFF2-40B4-BE49-F238E27FC236}">
                <a16:creationId xmlns:a16="http://schemas.microsoft.com/office/drawing/2014/main" id="{9810E81F-99C5-4CF1-B1C7-302828C50C1F}"/>
              </a:ext>
            </a:extLst>
          </p:cNvPr>
          <p:cNvSpPr txBox="1"/>
          <p:nvPr/>
        </p:nvSpPr>
        <p:spPr>
          <a:xfrm>
            <a:off x="1538654" y="3585787"/>
            <a:ext cx="4577860" cy="492699"/>
          </a:xfrm>
          <a:prstGeom prst="rect">
            <a:avLst/>
          </a:prstGeom>
          <a:noFill/>
        </p:spPr>
        <p:txBody>
          <a:bodyPr wrap="square">
            <a:spAutoFit/>
          </a:bodyPr>
          <a:lstStyle/>
          <a:p>
            <a:pPr>
              <a:lnSpc>
                <a:spcPts val="3600"/>
              </a:lnSpc>
            </a:pPr>
            <a:r>
              <a:rPr lang="en-US" sz="1800" spc="120" dirty="0" err="1">
                <a:solidFill>
                  <a:srgbClr val="4D4A46"/>
                </a:solidFill>
                <a:latin typeface="Barlow Light" panose="00000400000000000000" pitchFamily="2" charset="0"/>
                <a:cs typeface="Times New Roman" panose="02020603050405020304" pitchFamily="18" charset="0"/>
              </a:rPr>
              <a:t>Ví</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dụ</a:t>
            </a:r>
            <a:r>
              <a:rPr lang="en-US" sz="1800" spc="120" dirty="0">
                <a:solidFill>
                  <a:srgbClr val="4D4A46"/>
                </a:solidFill>
                <a:latin typeface="Barlow Light" panose="00000400000000000000" pitchFamily="2" charset="0"/>
                <a:cs typeface="Times New Roman" panose="02020603050405020304" pitchFamily="18" charset="0"/>
              </a:rPr>
              <a:t> ở </a:t>
            </a:r>
            <a:r>
              <a:rPr lang="en-US" sz="1800" spc="120" dirty="0" err="1">
                <a:solidFill>
                  <a:srgbClr val="4D4A46"/>
                </a:solidFill>
                <a:latin typeface="Barlow Light" panose="00000400000000000000" pitchFamily="2" charset="0"/>
                <a:cs typeface="Times New Roman" panose="02020603050405020304" pitchFamily="18" charset="0"/>
              </a:rPr>
              <a:t>Mỹ</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MOÓCGAN.</a:t>
            </a:r>
          </a:p>
        </p:txBody>
      </p:sp>
      <p:sp>
        <p:nvSpPr>
          <p:cNvPr id="8" name="TextBox 7">
            <a:extLst>
              <a:ext uri="{FF2B5EF4-FFF2-40B4-BE49-F238E27FC236}">
                <a16:creationId xmlns:a16="http://schemas.microsoft.com/office/drawing/2014/main" id="{86E4E641-AEB1-4947-875B-726461CDDC5A}"/>
              </a:ext>
            </a:extLst>
          </p:cNvPr>
          <p:cNvSpPr txBox="1"/>
          <p:nvPr/>
        </p:nvSpPr>
        <p:spPr>
          <a:xfrm>
            <a:off x="1362808" y="4325311"/>
            <a:ext cx="4577860" cy="830997"/>
          </a:xfrm>
          <a:prstGeom prst="rect">
            <a:avLst/>
          </a:prstGeom>
          <a:noFill/>
        </p:spPr>
        <p:txBody>
          <a:bodyPr wrap="square">
            <a:spAutoFit/>
          </a:bodyPr>
          <a:lstStyle/>
          <a:p>
            <a:pPr algn="ctr"/>
            <a:r>
              <a:rPr lang="en-US" sz="2400" b="1" spc="179" dirty="0">
                <a:solidFill>
                  <a:srgbClr val="4D4A46"/>
                </a:solidFill>
                <a:latin typeface="Barlow Light" panose="00000400000000000000" pitchFamily="2" charset="0"/>
              </a:rPr>
              <a:t>CONSORTIUM, </a:t>
            </a:r>
            <a:r>
              <a:rPr lang="es-ES" sz="2400" b="1" spc="179" dirty="0" err="1">
                <a:solidFill>
                  <a:srgbClr val="4D4A46"/>
                </a:solidFill>
                <a:latin typeface="Barlow Light" panose="00000400000000000000" pitchFamily="2" charset="0"/>
              </a:rPr>
              <a:t>conglomerates</a:t>
            </a:r>
            <a:r>
              <a:rPr lang="es-ES" sz="2400" b="1" spc="179" dirty="0">
                <a:solidFill>
                  <a:srgbClr val="4D4A46"/>
                </a:solidFill>
                <a:latin typeface="Barlow Light" panose="00000400000000000000" pitchFamily="2" charset="0"/>
              </a:rPr>
              <a:t>, </a:t>
            </a:r>
            <a:r>
              <a:rPr lang="es-ES" sz="2400" b="1" spc="179" dirty="0" err="1">
                <a:solidFill>
                  <a:srgbClr val="4D4A46"/>
                </a:solidFill>
                <a:latin typeface="Barlow Light" panose="00000400000000000000" pitchFamily="2" charset="0"/>
              </a:rPr>
              <a:t>concern</a:t>
            </a:r>
            <a:endParaRPr lang="en-US" sz="2400" b="1" spc="179" dirty="0">
              <a:solidFill>
                <a:srgbClr val="4D4A46"/>
              </a:solidFill>
              <a:latin typeface="Barlow Light" panose="00000400000000000000" pitchFamily="2" charset="0"/>
            </a:endParaRPr>
          </a:p>
        </p:txBody>
      </p:sp>
      <p:grpSp>
        <p:nvGrpSpPr>
          <p:cNvPr id="9" name="Group 7">
            <a:extLst>
              <a:ext uri="{FF2B5EF4-FFF2-40B4-BE49-F238E27FC236}">
                <a16:creationId xmlns:a16="http://schemas.microsoft.com/office/drawing/2014/main" id="{368E317E-3058-412C-BFDF-3F49FA5EC93D}"/>
              </a:ext>
            </a:extLst>
          </p:cNvPr>
          <p:cNvGrpSpPr>
            <a:grpSpLocks noChangeAspect="1"/>
          </p:cNvGrpSpPr>
          <p:nvPr/>
        </p:nvGrpSpPr>
        <p:grpSpPr>
          <a:xfrm>
            <a:off x="6455393" y="1897306"/>
            <a:ext cx="2468596" cy="2592493"/>
            <a:chOff x="0" y="0"/>
            <a:chExt cx="4198620" cy="3079750"/>
          </a:xfrm>
        </p:grpSpPr>
        <p:sp>
          <p:nvSpPr>
            <p:cNvPr id="10" name="Freeform 8">
              <a:extLst>
                <a:ext uri="{FF2B5EF4-FFF2-40B4-BE49-F238E27FC236}">
                  <a16:creationId xmlns:a16="http://schemas.microsoft.com/office/drawing/2014/main" id="{792F7549-4675-41BC-8FD0-7A9B94198AB6}"/>
                </a:ext>
              </a:extLst>
            </p:cNvPr>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130" t="-4575" r="-90" b="-4615"/>
              </a:stretch>
            </a:blipFill>
          </p:spPr>
        </p:sp>
      </p:grpSp>
    </p:spTree>
    <p:extLst>
      <p:ext uri="{BB962C8B-B14F-4D97-AF65-F5344CB8AC3E}">
        <p14:creationId xmlns:p14="http://schemas.microsoft.com/office/powerpoint/2010/main" val="74423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DB5-4CD6-47EA-B978-9D4881655B9B}"/>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2.1.2 </a:t>
            </a:r>
            <a:r>
              <a:rPr lang="en-US" sz="2400" b="1" dirty="0" err="1">
                <a:latin typeface="Barlow Light" panose="00000400000000000000" pitchFamily="2" charset="0"/>
                <a:cs typeface="Times New Roman" panose="02020603050405020304" pitchFamily="18" charset="0"/>
              </a:rPr>
              <a:t>Sức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mạnh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do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chính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hệ</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thống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phiệt</a:t>
            </a:r>
            <a:r>
              <a:rPr lang="en-US" sz="2400" b="1" dirty="0">
                <a:latin typeface="Barlow Light" panose="00000400000000000000" pitchFamily="2" charset="0"/>
                <a:cs typeface="Times New Roman" panose="02020603050405020304" pitchFamily="18" charset="0"/>
              </a:rPr>
              <a:t> chi </a:t>
            </a:r>
            <a:r>
              <a:rPr lang="en-US" sz="2400" b="1" dirty="0" err="1">
                <a:latin typeface="Barlow Light" panose="00000400000000000000" pitchFamily="2" charset="0"/>
                <a:cs typeface="Times New Roman" panose="02020603050405020304" pitchFamily="18" charset="0"/>
              </a:rPr>
              <a:t>phối</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632157-DF2E-4D7C-BA3C-CB38A7C22B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25</a:t>
            </a:fld>
            <a:endParaRPr lang="en">
              <a:latin typeface="Barlow Light" panose="00000400000000000000" pitchFamily="2" charset="0"/>
            </a:endParaRPr>
          </a:p>
        </p:txBody>
      </p:sp>
      <p:sp>
        <p:nvSpPr>
          <p:cNvPr id="5" name="TextBox 3">
            <a:extLst>
              <a:ext uri="{FF2B5EF4-FFF2-40B4-BE49-F238E27FC236}">
                <a16:creationId xmlns:a16="http://schemas.microsoft.com/office/drawing/2014/main" id="{92CFB821-4FE6-4F1F-BAB5-DEE7DB5896D4}"/>
              </a:ext>
            </a:extLst>
          </p:cNvPr>
          <p:cNvSpPr txBox="1"/>
          <p:nvPr/>
        </p:nvSpPr>
        <p:spPr>
          <a:xfrm>
            <a:off x="876300" y="2380951"/>
            <a:ext cx="4921250" cy="1384995"/>
          </a:xfrm>
          <a:prstGeom prst="rect">
            <a:avLst/>
          </a:prstGeom>
        </p:spPr>
        <p:txBody>
          <a:bodyPr wrap="square" lIns="0" tIns="0" rIns="0" bIns="0" rtlCol="0" anchor="t">
            <a:spAutoFit/>
          </a:bodyPr>
          <a:lstStyle/>
          <a:p>
            <a:pPr algn="just"/>
            <a:r>
              <a:rPr lang="en-US" sz="1800" spc="120" dirty="0" err="1">
                <a:solidFill>
                  <a:srgbClr val="4D4A46"/>
                </a:solidFill>
                <a:latin typeface="Barlow Light" panose="00000400000000000000" pitchFamily="2" charset="0"/>
                <a:cs typeface="Times New Roman" panose="02020603050405020304" pitchFamily="18" charset="0"/>
              </a:rPr>
              <a:t>Cùng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công </a:t>
            </a:r>
            <a:r>
              <a:rPr lang="en-US" sz="1800" spc="120" dirty="0" err="1">
                <a:solidFill>
                  <a:srgbClr val="4D4A46"/>
                </a:solidFill>
                <a:latin typeface="Barlow Light" panose="00000400000000000000" pitchFamily="2" charset="0"/>
                <a:cs typeface="Times New Roman" panose="02020603050405020304" pitchFamily="18" charset="0"/>
              </a:rPr>
              <a:t>nghiệp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cũng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diễn</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đến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a:t>
            </a:r>
          </a:p>
        </p:txBody>
      </p:sp>
      <p:pic>
        <p:nvPicPr>
          <p:cNvPr id="6" name="Picture 4">
            <a:extLst>
              <a:ext uri="{FF2B5EF4-FFF2-40B4-BE49-F238E27FC236}">
                <a16:creationId xmlns:a16="http://schemas.microsoft.com/office/drawing/2014/main" id="{82D5833B-3055-4333-9EFC-A5DB4D0BD53C}"/>
              </a:ext>
            </a:extLst>
          </p:cNvPr>
          <p:cNvPicPr>
            <a:picLocks noChangeAspect="1"/>
          </p:cNvPicPr>
          <p:nvPr/>
        </p:nvPicPr>
        <p:blipFill>
          <a:blip r:embed="rId2"/>
          <a:srcRect/>
          <a:stretch>
            <a:fillRect/>
          </a:stretch>
        </p:blipFill>
        <p:spPr>
          <a:xfrm>
            <a:off x="5963948" y="1385453"/>
            <a:ext cx="1686474" cy="1768498"/>
          </a:xfrm>
          <a:prstGeom prst="rect">
            <a:avLst/>
          </a:prstGeom>
        </p:spPr>
      </p:pic>
      <p:pic>
        <p:nvPicPr>
          <p:cNvPr id="7" name="Picture 5">
            <a:extLst>
              <a:ext uri="{FF2B5EF4-FFF2-40B4-BE49-F238E27FC236}">
                <a16:creationId xmlns:a16="http://schemas.microsoft.com/office/drawing/2014/main" id="{0E2B43EA-F655-465D-A724-E83AA711FB5C}"/>
              </a:ext>
            </a:extLst>
          </p:cNvPr>
          <p:cNvPicPr>
            <a:picLocks noChangeAspect="1"/>
          </p:cNvPicPr>
          <p:nvPr/>
        </p:nvPicPr>
        <p:blipFill>
          <a:blip r:embed="rId3"/>
          <a:srcRect/>
          <a:stretch>
            <a:fillRect/>
          </a:stretch>
        </p:blipFill>
        <p:spPr>
          <a:xfrm>
            <a:off x="6175050" y="3490505"/>
            <a:ext cx="1578300" cy="1448547"/>
          </a:xfrm>
          <a:prstGeom prst="rect">
            <a:avLst/>
          </a:prstGeom>
        </p:spPr>
      </p:pic>
      <p:sp>
        <p:nvSpPr>
          <p:cNvPr id="9" name="TextBox 7">
            <a:extLst>
              <a:ext uri="{FF2B5EF4-FFF2-40B4-BE49-F238E27FC236}">
                <a16:creationId xmlns:a16="http://schemas.microsoft.com/office/drawing/2014/main" id="{E53C16F4-3209-438F-9B11-9E6CD9932898}"/>
              </a:ext>
            </a:extLst>
          </p:cNvPr>
          <p:cNvSpPr txBox="1"/>
          <p:nvPr/>
        </p:nvSpPr>
        <p:spPr>
          <a:xfrm>
            <a:off x="579912" y="1654554"/>
            <a:ext cx="6227273" cy="276999"/>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tài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chính</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59576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4EFB73-A76B-4588-985D-0B5392351E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3">
            <a:extLst>
              <a:ext uri="{FF2B5EF4-FFF2-40B4-BE49-F238E27FC236}">
                <a16:creationId xmlns:a16="http://schemas.microsoft.com/office/drawing/2014/main" id="{634F9813-0E3D-4961-9995-1EC7295DE97E}"/>
              </a:ext>
            </a:extLst>
          </p:cNvPr>
          <p:cNvPicPr>
            <a:picLocks noChangeAspect="1"/>
          </p:cNvPicPr>
          <p:nvPr/>
        </p:nvPicPr>
        <p:blipFill>
          <a:blip r:embed="rId2"/>
          <a:srcRect b="13744"/>
          <a:stretch>
            <a:fillRect/>
          </a:stretch>
        </p:blipFill>
        <p:spPr>
          <a:xfrm>
            <a:off x="1188719" y="1705274"/>
            <a:ext cx="2354581" cy="2784526"/>
          </a:xfrm>
          <a:prstGeom prst="rect">
            <a:avLst/>
          </a:prstGeom>
        </p:spPr>
      </p:pic>
      <p:grpSp>
        <p:nvGrpSpPr>
          <p:cNvPr id="6" name="Group 4">
            <a:extLst>
              <a:ext uri="{FF2B5EF4-FFF2-40B4-BE49-F238E27FC236}">
                <a16:creationId xmlns:a16="http://schemas.microsoft.com/office/drawing/2014/main" id="{6355C4B4-3DA0-4B18-8DC4-8E5EE4E7FD40}"/>
              </a:ext>
            </a:extLst>
          </p:cNvPr>
          <p:cNvGrpSpPr/>
          <p:nvPr/>
        </p:nvGrpSpPr>
        <p:grpSpPr>
          <a:xfrm>
            <a:off x="4302626" y="1805899"/>
            <a:ext cx="3298323" cy="2960900"/>
            <a:chOff x="-1108307" y="1080664"/>
            <a:chExt cx="7107119" cy="6558201"/>
          </a:xfrm>
        </p:grpSpPr>
        <p:sp>
          <p:nvSpPr>
            <p:cNvPr id="7" name="TextBox 5">
              <a:extLst>
                <a:ext uri="{FF2B5EF4-FFF2-40B4-BE49-F238E27FC236}">
                  <a16:creationId xmlns:a16="http://schemas.microsoft.com/office/drawing/2014/main" id="{B7A9A384-9D7D-48EA-AB41-23CF94C9CF2D}"/>
                </a:ext>
              </a:extLst>
            </p:cNvPr>
            <p:cNvSpPr txBox="1"/>
            <p:nvPr/>
          </p:nvSpPr>
          <p:spPr>
            <a:xfrm>
              <a:off x="-1108307" y="1080664"/>
              <a:ext cx="6762315" cy="1696310"/>
            </a:xfrm>
            <a:prstGeom prst="rect">
              <a:avLst/>
            </a:prstGeom>
          </p:spPr>
          <p:txBody>
            <a:bodyPr lIns="0" tIns="0" rIns="0" bIns="0" rtlCol="0" anchor="t">
              <a:spAutoFit/>
            </a:bodyPr>
            <a:lstStyle/>
            <a:p>
              <a:pPr algn="ctr">
                <a:lnSpc>
                  <a:spcPts val="7410"/>
                </a:lnSpc>
              </a:pPr>
              <a:r>
                <a:rPr lang="en-US" sz="1800" spc="171" dirty="0">
                  <a:solidFill>
                    <a:srgbClr val="4D4A46"/>
                  </a:solidFill>
                  <a:latin typeface="Times New Roman" panose="02020603050405020304" pitchFamily="18" charset="0"/>
                  <a:cs typeface="Times New Roman" panose="02020603050405020304" pitchFamily="18" charset="0"/>
                </a:rPr>
                <a:t>V.I.LÊNIN</a:t>
              </a:r>
            </a:p>
          </p:txBody>
        </p:sp>
        <p:sp>
          <p:nvSpPr>
            <p:cNvPr id="8" name="TextBox 6">
              <a:extLst>
                <a:ext uri="{FF2B5EF4-FFF2-40B4-BE49-F238E27FC236}">
                  <a16:creationId xmlns:a16="http://schemas.microsoft.com/office/drawing/2014/main" id="{4754AE8C-7982-4B84-84D0-B7644654AD1E}"/>
                </a:ext>
              </a:extLst>
            </p:cNvPr>
            <p:cNvSpPr txBox="1"/>
            <p:nvPr/>
          </p:nvSpPr>
          <p:spPr>
            <a:xfrm>
              <a:off x="-1108307" y="3344124"/>
              <a:ext cx="7107119" cy="4294741"/>
            </a:xfrm>
            <a:prstGeom prst="rect">
              <a:avLst/>
            </a:prstGeom>
          </p:spPr>
          <p:txBody>
            <a:bodyPr wrap="square" lIns="0" tIns="0" rIns="0" bIns="0" rtlCol="0" anchor="t">
              <a:spAutoFit/>
            </a:bodyPr>
            <a:lstStyle/>
            <a:p>
              <a:pPr algn="just"/>
              <a:r>
                <a:rPr lang="en-US" sz="1800" i="1" spc="120" dirty="0">
                  <a:solidFill>
                    <a:srgbClr val="4D4A46"/>
                  </a:solidFill>
                  <a:latin typeface="Times New Roman" panose="02020603050405020304" pitchFamily="18" charset="0"/>
                  <a:cs typeface="Times New Roman" panose="02020603050405020304" pitchFamily="18" charset="0"/>
                </a:rPr>
                <a:t>"</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tài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chính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kết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quả</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sự</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hợp</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giữa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một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số</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ít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lớn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với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những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liên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minh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các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công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nghiệp</a:t>
              </a:r>
              <a:r>
                <a:rPr lang="en-US" sz="1800" i="1" spc="120" dirty="0">
                  <a:solidFill>
                    <a:srgbClr val="4D4A46"/>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388672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2685-8675-47D2-9530-985F72C3E2F2}"/>
              </a:ext>
            </a:extLst>
          </p:cNvPr>
          <p:cNvSpPr>
            <a:spLocks noGrp="1"/>
          </p:cNvSpPr>
          <p:nvPr>
            <p:ph type="title"/>
          </p:nvPr>
        </p:nvSpPr>
        <p:spPr/>
        <p:txBody>
          <a:bodyPr/>
          <a:lstStyle/>
          <a:p>
            <a:r>
              <a:rPr lang="en-US" dirty="0">
                <a:latin typeface="Barlow Light" panose="00000400000000000000" pitchFamily="2" charset="0"/>
              </a:rPr>
              <a:t>2.1.3. </a:t>
            </a:r>
            <a:r>
              <a:rPr lang="en-US" dirty="0" err="1">
                <a:latin typeface="Barlow Light" panose="00000400000000000000" pitchFamily="2" charset="0"/>
              </a:rPr>
              <a:t>Xuất</a:t>
            </a:r>
            <a:r>
              <a:rPr lang="en-US" dirty="0">
                <a:latin typeface="Barlow Light" panose="00000400000000000000" pitchFamily="2" charset="0"/>
              </a:rPr>
              <a:t> </a:t>
            </a:r>
            <a:r>
              <a:rPr lang="en-US" dirty="0" err="1">
                <a:latin typeface="Barlow Light" panose="00000400000000000000" pitchFamily="2" charset="0"/>
              </a:rPr>
              <a:t>khẩu</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r>
              <a:rPr lang="en-US" dirty="0">
                <a:latin typeface="Barlow Light" panose="00000400000000000000" pitchFamily="2" charset="0"/>
              </a:rPr>
              <a:t> </a:t>
            </a:r>
            <a:r>
              <a:rPr lang="en-US" dirty="0" err="1">
                <a:latin typeface="Barlow Light" panose="00000400000000000000" pitchFamily="2" charset="0"/>
              </a:rPr>
              <a:t>trở</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phổ</a:t>
            </a:r>
            <a:r>
              <a:rPr lang="en-US" dirty="0">
                <a:latin typeface="Barlow Light" panose="00000400000000000000" pitchFamily="2" charset="0"/>
              </a:rPr>
              <a:t> </a:t>
            </a:r>
            <a:r>
              <a:rPr lang="en-US" dirty="0" err="1">
                <a:latin typeface="Barlow Light" panose="00000400000000000000" pitchFamily="2" charset="0"/>
              </a:rPr>
              <a:t>biến</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CB47BA15-B0CE-4DA2-A771-D54626AF61B6}"/>
              </a:ext>
            </a:extLst>
          </p:cNvPr>
          <p:cNvSpPr>
            <a:spLocks noGrp="1"/>
          </p:cNvSpPr>
          <p:nvPr>
            <p:ph type="sldNum" idx="12"/>
          </p:nvPr>
        </p:nvSpPr>
        <p:spPr>
          <a:xfrm>
            <a:off x="8490300" y="4493325"/>
            <a:ext cx="653700" cy="653700"/>
          </a:xfrm>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27</a:t>
            </a:fld>
            <a:endParaRPr lang="en" dirty="0">
              <a:latin typeface="Barlow Light" panose="00000400000000000000" pitchFamily="2" charset="0"/>
            </a:endParaRPr>
          </a:p>
        </p:txBody>
      </p:sp>
      <p:sp>
        <p:nvSpPr>
          <p:cNvPr id="5" name="TextBox 5">
            <a:extLst>
              <a:ext uri="{FF2B5EF4-FFF2-40B4-BE49-F238E27FC236}">
                <a16:creationId xmlns:a16="http://schemas.microsoft.com/office/drawing/2014/main" id="{C2104CBC-46CA-4763-8F7A-7A0FABCD55BA}"/>
              </a:ext>
            </a:extLst>
          </p:cNvPr>
          <p:cNvSpPr txBox="1"/>
          <p:nvPr/>
        </p:nvSpPr>
        <p:spPr>
          <a:xfrm>
            <a:off x="805365" y="1709792"/>
            <a:ext cx="4999420" cy="1938992"/>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Lênin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vạch</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rằng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hàng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hóa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giai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tự</a:t>
            </a:r>
            <a:r>
              <a:rPr lang="en-US" sz="1800" spc="-24" dirty="0">
                <a:solidFill>
                  <a:srgbClr val="4D4A46"/>
                </a:solidFill>
                <a:latin typeface="Barlow Light" panose="00000400000000000000" pitchFamily="2" charset="0"/>
                <a:cs typeface="Times New Roman" panose="02020603050405020304" pitchFamily="18" charset="0"/>
              </a:rPr>
              <a:t> do </a:t>
            </a:r>
            <a:r>
              <a:rPr lang="en-US" sz="1800" spc="-24" dirty="0" err="1">
                <a:solidFill>
                  <a:srgbClr val="4D4A46"/>
                </a:solidFill>
                <a:latin typeface="Barlow Light" panose="00000400000000000000" pitchFamily="2" charset="0"/>
                <a:cs typeface="Times New Roman" panose="02020603050405020304" pitchFamily="18" charset="0"/>
              </a:rPr>
              <a:t>cạnh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tranh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còn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độc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quyền</a:t>
            </a:r>
            <a:r>
              <a:rPr lang="en-US" sz="1800" spc="-24" dirty="0">
                <a:solidFill>
                  <a:srgbClr val="4D4A46"/>
                </a:solidFill>
                <a:latin typeface="Barlow Light" panose="00000400000000000000" pitchFamily="2" charset="0"/>
                <a:cs typeface="Times New Roman" panose="02020603050405020304" pitchFamily="18" charset="0"/>
              </a:rPr>
              <a:t>.</a:t>
            </a:r>
          </a:p>
          <a:p>
            <a:r>
              <a:rPr lang="en-US" sz="1800" spc="-30" dirty="0">
                <a:solidFill>
                  <a:srgbClr val="4D4A46"/>
                </a:solidFill>
                <a:latin typeface="Barlow Light" panose="00000400000000000000" pitchFamily="2" charset="0"/>
                <a:cs typeface="Times New Roman" panose="02020603050405020304" pitchFamily="18" charset="0"/>
              </a:rPr>
              <a:t> </a:t>
            </a:r>
          </a:p>
        </p:txBody>
      </p:sp>
      <p:sp>
        <p:nvSpPr>
          <p:cNvPr id="6" name="TextBox 6">
            <a:extLst>
              <a:ext uri="{FF2B5EF4-FFF2-40B4-BE49-F238E27FC236}">
                <a16:creationId xmlns:a16="http://schemas.microsoft.com/office/drawing/2014/main" id="{DFE8D754-8715-4A2D-B7BA-514DA15BFC88}"/>
              </a:ext>
            </a:extLst>
          </p:cNvPr>
          <p:cNvSpPr txBox="1"/>
          <p:nvPr/>
        </p:nvSpPr>
        <p:spPr>
          <a:xfrm>
            <a:off x="805365" y="3388407"/>
            <a:ext cx="4999420" cy="1612236"/>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đầu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nhằm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mục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đích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chiếm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thặng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dư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nguồn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lợi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nhuận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khác</a:t>
            </a:r>
            <a:r>
              <a:rPr lang="en-US" sz="1800" spc="-24" dirty="0">
                <a:solidFill>
                  <a:srgbClr val="4D4A46"/>
                </a:solidFill>
                <a:latin typeface="Barlow Light" panose="00000400000000000000" pitchFamily="2" charset="0"/>
                <a:cs typeface="Times New Roman" panose="02020603050405020304" pitchFamily="18" charset="0"/>
              </a:rPr>
              <a:t> ở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nhập</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a:t>
            </a:r>
          </a:p>
        </p:txBody>
      </p:sp>
      <p:pic>
        <p:nvPicPr>
          <p:cNvPr id="7" name="Picture 7">
            <a:extLst>
              <a:ext uri="{FF2B5EF4-FFF2-40B4-BE49-F238E27FC236}">
                <a16:creationId xmlns:a16="http://schemas.microsoft.com/office/drawing/2014/main" id="{4ACC786F-4B27-47EA-B520-3362AC62B1A0}"/>
              </a:ext>
            </a:extLst>
          </p:cNvPr>
          <p:cNvPicPr>
            <a:picLocks noChangeAspect="1"/>
          </p:cNvPicPr>
          <p:nvPr/>
        </p:nvPicPr>
        <p:blipFill>
          <a:blip r:embed="rId2"/>
          <a:srcRect/>
          <a:stretch>
            <a:fillRect/>
          </a:stretch>
        </p:blipFill>
        <p:spPr>
          <a:xfrm>
            <a:off x="6181344" y="2054716"/>
            <a:ext cx="2493916" cy="2139809"/>
          </a:xfrm>
          <a:prstGeom prst="rect">
            <a:avLst/>
          </a:prstGeom>
        </p:spPr>
      </p:pic>
    </p:spTree>
    <p:extLst>
      <p:ext uri="{BB962C8B-B14F-4D97-AF65-F5344CB8AC3E}">
        <p14:creationId xmlns:p14="http://schemas.microsoft.com/office/powerpoint/2010/main" val="218683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FBA3-2C23-45ED-A6AF-04A52E208665}"/>
              </a:ext>
            </a:extLst>
          </p:cNvPr>
          <p:cNvSpPr>
            <a:spLocks noGrp="1"/>
          </p:cNvSpPr>
          <p:nvPr>
            <p:ph type="title"/>
          </p:nvPr>
        </p:nvSpPr>
        <p:spPr>
          <a:xfrm>
            <a:off x="462209" y="653402"/>
            <a:ext cx="7843200" cy="653700"/>
          </a:xfrm>
        </p:spPr>
        <p:txBody>
          <a:bodyPr/>
          <a:lstStyle/>
          <a:p>
            <a:r>
              <a:rPr lang="en-US" sz="2400" b="1" dirty="0">
                <a:latin typeface="Barlow Light" panose="00000400000000000000" pitchFamily="2" charset="0"/>
                <a:cs typeface="Times New Roman" panose="02020603050405020304" pitchFamily="18" charset="0"/>
              </a:rPr>
              <a:t>2.1.4 </a:t>
            </a:r>
            <a:r>
              <a:rPr lang="en-US" sz="2400" b="1" dirty="0" err="1">
                <a:latin typeface="Barlow Light" panose="00000400000000000000" pitchFamily="2" charset="0"/>
                <a:cs typeface="Times New Roman" panose="02020603050405020304" pitchFamily="18" charset="0"/>
              </a:rPr>
              <a:t>Quá</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trình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phân</a:t>
            </a:r>
            <a:r>
              <a:rPr lang="en-US" sz="2400" b="1" dirty="0">
                <a:latin typeface="Barlow Light" panose="00000400000000000000" pitchFamily="2" charset="0"/>
                <a:cs typeface="Times New Roman" panose="02020603050405020304" pitchFamily="18" charset="0"/>
              </a:rPr>
              <a:t> chia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giới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tất</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yếu</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giữa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đoàn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470E12-35BD-4D11-A1C2-2B01A92CCA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28</a:t>
            </a:fld>
            <a:endParaRPr lang="en">
              <a:latin typeface="Barlow Light" panose="00000400000000000000" pitchFamily="2" charset="0"/>
            </a:endParaRPr>
          </a:p>
        </p:txBody>
      </p:sp>
      <p:sp>
        <p:nvSpPr>
          <p:cNvPr id="5" name="TextBox 5">
            <a:extLst>
              <a:ext uri="{FF2B5EF4-FFF2-40B4-BE49-F238E27FC236}">
                <a16:creationId xmlns:a16="http://schemas.microsoft.com/office/drawing/2014/main" id="{92995687-A99E-45CD-B08F-E74D670607B9}"/>
              </a:ext>
            </a:extLst>
          </p:cNvPr>
          <p:cNvSpPr txBox="1"/>
          <p:nvPr/>
        </p:nvSpPr>
        <p:spPr>
          <a:xfrm>
            <a:off x="880338" y="1480527"/>
            <a:ext cx="7006945" cy="781240"/>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Thực</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chất</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về</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kinh</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tiêu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thụ</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hàng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hóa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nguồn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nguyên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liệu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đầu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tư</a:t>
            </a:r>
            <a:r>
              <a:rPr lang="en-US" sz="1800" spc="-26" dirty="0">
                <a:solidFill>
                  <a:srgbClr val="4D4A46"/>
                </a:solidFill>
                <a:latin typeface="Barlow Light" panose="00000400000000000000" pitchFamily="2" charset="0"/>
                <a:cs typeface="Times New Roman" panose="02020603050405020304" pitchFamily="18" charset="0"/>
              </a:rPr>
              <a:t>. </a:t>
            </a:r>
          </a:p>
        </p:txBody>
      </p:sp>
      <p:sp>
        <p:nvSpPr>
          <p:cNvPr id="6" name="TextBox 6">
            <a:extLst>
              <a:ext uri="{FF2B5EF4-FFF2-40B4-BE49-F238E27FC236}">
                <a16:creationId xmlns:a16="http://schemas.microsoft.com/office/drawing/2014/main" id="{CF993AD5-5E69-4DC5-A9C2-5B931A8FEB5B}"/>
              </a:ext>
            </a:extLst>
          </p:cNvPr>
          <p:cNvSpPr txBox="1"/>
          <p:nvPr/>
        </p:nvSpPr>
        <p:spPr>
          <a:xfrm>
            <a:off x="880336" y="2311911"/>
            <a:ext cx="7006945" cy="365741"/>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Biểu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mới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của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trong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giai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đoạn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nay:</a:t>
            </a:r>
          </a:p>
        </p:txBody>
      </p:sp>
      <p:sp>
        <p:nvSpPr>
          <p:cNvPr id="7" name="TextBox 7">
            <a:extLst>
              <a:ext uri="{FF2B5EF4-FFF2-40B4-BE49-F238E27FC236}">
                <a16:creationId xmlns:a16="http://schemas.microsoft.com/office/drawing/2014/main" id="{8D186675-1325-412F-8999-7ED3EB0D2D01}"/>
              </a:ext>
            </a:extLst>
          </p:cNvPr>
          <p:cNvSpPr txBox="1"/>
          <p:nvPr/>
        </p:nvSpPr>
        <p:spPr>
          <a:xfrm>
            <a:off x="880337" y="2727797"/>
            <a:ext cx="6662742" cy="1196738"/>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còn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nước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đang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a:t>
            </a:r>
          </a:p>
        </p:txBody>
      </p:sp>
      <p:sp>
        <p:nvSpPr>
          <p:cNvPr id="10" name="TextBox 10">
            <a:extLst>
              <a:ext uri="{FF2B5EF4-FFF2-40B4-BE49-F238E27FC236}">
                <a16:creationId xmlns:a16="http://schemas.microsoft.com/office/drawing/2014/main" id="{864458AF-A11B-4F4C-AC5D-04BE5DEF71DB}"/>
              </a:ext>
            </a:extLst>
          </p:cNvPr>
          <p:cNvSpPr txBox="1"/>
          <p:nvPr/>
        </p:nvSpPr>
        <p:spPr>
          <a:xfrm>
            <a:off x="880337" y="3935802"/>
            <a:ext cx="6662742" cy="781240"/>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kinh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khối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vực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0404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69F9-4115-4FA6-BBE2-7CD4B21510ED}"/>
              </a:ext>
            </a:extLst>
          </p:cNvPr>
          <p:cNvSpPr>
            <a:spLocks noGrp="1"/>
          </p:cNvSpPr>
          <p:nvPr>
            <p:ph type="title"/>
          </p:nvPr>
        </p:nvSpPr>
        <p:spPr/>
        <p:txBody>
          <a:bodyPr/>
          <a:lstStyle/>
          <a:p>
            <a:r>
              <a:rPr lang="en-US" sz="1800" b="1" dirty="0">
                <a:latin typeface="Barlow Light" panose="00000400000000000000" pitchFamily="2" charset="0"/>
                <a:cs typeface="Times New Roman" panose="02020603050405020304" pitchFamily="18" charset="0"/>
              </a:rPr>
              <a:t>2.1.5. </a:t>
            </a:r>
            <a:r>
              <a:rPr lang="en-US" sz="1800" b="1" dirty="0" err="1">
                <a:latin typeface="Barlow Light" panose="00000400000000000000" pitchFamily="2" charset="0"/>
                <a:cs typeface="Times New Roman" panose="02020603050405020304" pitchFamily="18" charset="0"/>
              </a:rPr>
              <a:t>Lôi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kéo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thúc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đẩy</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chính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phủ</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vào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việc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phân</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định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khu</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vực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thổ</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hưởng</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là</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thức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để</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bảo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vệ</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lợi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ích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độc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quyền</a:t>
            </a:r>
            <a:endParaRPr lang="en-US" sz="18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18BE58-3916-4C7F-B56A-C0E8DA6E42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29</a:t>
            </a:fld>
            <a:endParaRPr lang="en">
              <a:latin typeface="Barlow Light" panose="00000400000000000000" pitchFamily="2" charset="0"/>
            </a:endParaRPr>
          </a:p>
        </p:txBody>
      </p:sp>
      <p:sp>
        <p:nvSpPr>
          <p:cNvPr id="5" name="TextBox 2">
            <a:extLst>
              <a:ext uri="{FF2B5EF4-FFF2-40B4-BE49-F238E27FC236}">
                <a16:creationId xmlns:a16="http://schemas.microsoft.com/office/drawing/2014/main" id="{C921C9F1-212F-4116-B062-BBFE2A95EF76}"/>
              </a:ext>
            </a:extLst>
          </p:cNvPr>
          <p:cNvSpPr txBox="1"/>
          <p:nvPr/>
        </p:nvSpPr>
        <p:spPr>
          <a:xfrm>
            <a:off x="4437089" y="1551820"/>
            <a:ext cx="4249711" cy="1107996"/>
          </a:xfrm>
          <a:prstGeom prst="rect">
            <a:avLst/>
          </a:prstGeom>
        </p:spPr>
        <p:txBody>
          <a:bodyPr wrap="square" lIns="0" tIns="0" rIns="0" bIns="0" rtlCol="0" anchor="t">
            <a:spAutoFit/>
          </a:bodyPr>
          <a:lstStyle/>
          <a:p>
            <a:pPr algn="ctr"/>
            <a:r>
              <a:rPr lang="en-US" sz="1800" b="1" spc="340" dirty="0">
                <a:solidFill>
                  <a:srgbClr val="4D4A46"/>
                </a:solidFill>
                <a:latin typeface="Barlow Light" panose="00000400000000000000" pitchFamily="2" charset="0"/>
                <a:cs typeface="Times New Roman" panose="02020603050405020304" pitchFamily="18" charset="0"/>
              </a:rPr>
              <a:t>SỰ PHÂN CHIA THẾ GIỚI VỀ KINH TẾ ĐƯỢC CỦNG CỐ VÀ TĂNG CƯỜNG BẰNG VIỆC PHÂN CHIA THẾ GIỚI VỀ LÃNH THỔ.</a:t>
            </a:r>
          </a:p>
        </p:txBody>
      </p:sp>
      <p:sp>
        <p:nvSpPr>
          <p:cNvPr id="6" name="TextBox 3">
            <a:extLst>
              <a:ext uri="{FF2B5EF4-FFF2-40B4-BE49-F238E27FC236}">
                <a16:creationId xmlns:a16="http://schemas.microsoft.com/office/drawing/2014/main" id="{58A0863D-B891-4B54-91C0-09565293346B}"/>
              </a:ext>
            </a:extLst>
          </p:cNvPr>
          <p:cNvSpPr txBox="1"/>
          <p:nvPr/>
        </p:nvSpPr>
        <p:spPr>
          <a:xfrm>
            <a:off x="3837483" y="2936815"/>
            <a:ext cx="5141626" cy="1661993"/>
          </a:xfrm>
          <a:prstGeom prst="rect">
            <a:avLst/>
          </a:prstGeom>
        </p:spPr>
        <p:txBody>
          <a:bodyPr wrap="square" lIns="0" tIns="0" rIns="0" bIns="0" rtlCol="0" anchor="t">
            <a:spAutoFit/>
          </a:bodyPr>
          <a:lstStyle/>
          <a:p>
            <a:r>
              <a:rPr lang="en-US" sz="1800" spc="120" dirty="0" err="1">
                <a:solidFill>
                  <a:srgbClr val="4D4A46"/>
                </a:solidFill>
                <a:latin typeface="Barlow Light" panose="00000400000000000000" pitchFamily="2" charset="0"/>
                <a:cs typeface="Times New Roman" panose="02020603050405020304" pitchFamily="18" charset="0"/>
              </a:rPr>
              <a:t>Lênin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rằng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nghĩa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cao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thiếu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thốn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sự</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gay </a:t>
            </a:r>
            <a:r>
              <a:rPr lang="en-US" sz="1800" spc="120" dirty="0" err="1">
                <a:solidFill>
                  <a:srgbClr val="4D4A46"/>
                </a:solidFill>
                <a:latin typeface="Barlow Light" panose="00000400000000000000" pitchFamily="2" charset="0"/>
                <a:cs typeface="Times New Roman" panose="02020603050405020304" pitchFamily="18" charset="0"/>
              </a:rPr>
              <a:t>gắt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tìm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toàn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ráo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riết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thì</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đấu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địa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hơn</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7" name="Group 5">
            <a:extLst>
              <a:ext uri="{FF2B5EF4-FFF2-40B4-BE49-F238E27FC236}">
                <a16:creationId xmlns:a16="http://schemas.microsoft.com/office/drawing/2014/main" id="{D3B86D1E-2FA6-4B0A-A1A0-A5CE0E0DBAF1}"/>
              </a:ext>
            </a:extLst>
          </p:cNvPr>
          <p:cNvGrpSpPr>
            <a:grpSpLocks noChangeAspect="1"/>
          </p:cNvGrpSpPr>
          <p:nvPr/>
        </p:nvGrpSpPr>
        <p:grpSpPr>
          <a:xfrm>
            <a:off x="1199776" y="1530787"/>
            <a:ext cx="2352894" cy="3231519"/>
            <a:chOff x="0" y="0"/>
            <a:chExt cx="3663950" cy="4878070"/>
          </a:xfrm>
        </p:grpSpPr>
        <p:sp>
          <p:nvSpPr>
            <p:cNvPr id="8" name="Freeform 6">
              <a:extLst>
                <a:ext uri="{FF2B5EF4-FFF2-40B4-BE49-F238E27FC236}">
                  <a16:creationId xmlns:a16="http://schemas.microsoft.com/office/drawing/2014/main" id="{D8442A2D-AF59-4B48-A9DA-F76E3B83410B}"/>
                </a:ext>
              </a:extLst>
            </p:cNvPr>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42555" t="650" r="-34387" b="650"/>
              </a:stretch>
            </a:blipFill>
          </p:spPr>
        </p:sp>
        <p:sp>
          <p:nvSpPr>
            <p:cNvPr id="9" name="Freeform 7">
              <a:extLst>
                <a:ext uri="{FF2B5EF4-FFF2-40B4-BE49-F238E27FC236}">
                  <a16:creationId xmlns:a16="http://schemas.microsoft.com/office/drawing/2014/main" id="{FE079E4C-6F13-427D-975F-70E5A44ECC64}"/>
                </a:ext>
              </a:extLst>
            </p:cNvPr>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Tree>
    <p:extLst>
      <p:ext uri="{BB962C8B-B14F-4D97-AF65-F5344CB8AC3E}">
        <p14:creationId xmlns:p14="http://schemas.microsoft.com/office/powerpoint/2010/main" val="316079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4175-67CC-425A-B781-E2C5545827A7}"/>
              </a:ext>
            </a:extLst>
          </p:cNvPr>
          <p:cNvSpPr>
            <a:spLocks noGrp="1"/>
          </p:cNvSpPr>
          <p:nvPr>
            <p:ph type="title"/>
          </p:nvPr>
        </p:nvSpPr>
        <p:spPr/>
        <p:txBody>
          <a:bodyPr/>
          <a:lstStyle/>
          <a:p>
            <a:r>
              <a:rPr lang="en-US" dirty="0"/>
              <a:t>                                       THẢO LUẬN NHÓM</a:t>
            </a:r>
          </a:p>
        </p:txBody>
      </p:sp>
      <p:sp>
        <p:nvSpPr>
          <p:cNvPr id="4" name="Slide Number Placeholder 3">
            <a:extLst>
              <a:ext uri="{FF2B5EF4-FFF2-40B4-BE49-F238E27FC236}">
                <a16:creationId xmlns:a16="http://schemas.microsoft.com/office/drawing/2014/main" id="{6160009A-1125-4894-BA1C-8ECFAAC550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
        <p:nvSpPr>
          <p:cNvPr id="5" name="Rectangle 4">
            <a:extLst>
              <a:ext uri="{FF2B5EF4-FFF2-40B4-BE49-F238E27FC236}">
                <a16:creationId xmlns:a16="http://schemas.microsoft.com/office/drawing/2014/main" id="{DACF17A3-29F3-4558-857D-2002EDC6B2E7}"/>
              </a:ext>
            </a:extLst>
          </p:cNvPr>
          <p:cNvSpPr/>
          <p:nvPr/>
        </p:nvSpPr>
        <p:spPr>
          <a:xfrm>
            <a:off x="1115485" y="1509523"/>
            <a:ext cx="7142250" cy="2677656"/>
          </a:xfrm>
          <a:prstGeom prst="rect">
            <a:avLst/>
          </a:prstGeom>
        </p:spPr>
        <p:txBody>
          <a:bodyPr wrap="square">
            <a:spAutoFit/>
          </a:bodyPr>
          <a:lstStyle/>
          <a:p>
            <a:pPr algn="just"/>
            <a:r>
              <a:rPr lang="en-US" sz="2400" b="1" dirty="0">
                <a:latin typeface="Barlow Light" panose="00000400000000000000" pitchFamily="2" charset="0"/>
                <a:cs typeface="Times New Roman" panose="02020603050405020304" pitchFamily="18" charset="0"/>
              </a:rPr>
              <a:t>1: </a:t>
            </a:r>
            <a:r>
              <a:rPr lang="en-US" sz="2400" b="1" dirty="0" err="1">
                <a:latin typeface="Barlow Light" panose="00000400000000000000" pitchFamily="2" charset="0"/>
                <a:cs typeface="Times New Roman" panose="02020603050405020304" pitchFamily="18" charset="0"/>
              </a:rPr>
              <a:t>Nguyên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nhân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hình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thành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nhà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nước</a:t>
            </a:r>
            <a:endParaRPr lang="en-US" sz="2400" b="1" dirty="0">
              <a:latin typeface="Barlow Light" panose="00000400000000000000" pitchFamily="2" charset="0"/>
              <a:cs typeface="Times New Roman" panose="02020603050405020304" pitchFamily="18" charset="0"/>
            </a:endParaRPr>
          </a:p>
          <a:p>
            <a:pPr algn="just"/>
            <a:r>
              <a:rPr lang="en-US" sz="2400" b="1" dirty="0">
                <a:latin typeface="Barlow Light" panose="00000400000000000000" pitchFamily="2" charset="0"/>
                <a:cs typeface="Times New Roman" panose="02020603050405020304" pitchFamily="18" charset="0"/>
              </a:rPr>
              <a:t>2: </a:t>
            </a:r>
            <a:r>
              <a:rPr lang="en-US" sz="2400" b="1" dirty="0" err="1">
                <a:latin typeface="Barlow Light" panose="00000400000000000000" pitchFamily="2" charset="0"/>
                <a:cs typeface="Times New Roman" panose="02020603050405020304" pitchFamily="18" charset="0"/>
              </a:rPr>
              <a:t>Tác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trong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kinh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endParaRPr lang="en-US" sz="2400" b="1" dirty="0">
              <a:latin typeface="Barlow Light" panose="00000400000000000000" pitchFamily="2" charset="0"/>
              <a:cs typeface="Times New Roman" panose="02020603050405020304" pitchFamily="18" charset="0"/>
            </a:endParaRPr>
          </a:p>
          <a:p>
            <a:pPr algn="just"/>
            <a:r>
              <a:rPr lang="en-US" sz="2400" b="1" dirty="0">
                <a:latin typeface="Barlow Light" panose="00000400000000000000" pitchFamily="2" charset="0"/>
                <a:cs typeface="Times New Roman" panose="02020603050405020304" pitchFamily="18" charset="0"/>
              </a:rPr>
              <a:t>3: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có</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mô</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tích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lũy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trung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lớn</a:t>
            </a:r>
            <a:endParaRPr lang="en-US" sz="2400" b="1" dirty="0">
              <a:latin typeface="Barlow Light" panose="00000400000000000000" pitchFamily="2" charset="0"/>
              <a:cs typeface="Times New Roman" panose="02020603050405020304" pitchFamily="18" charset="0"/>
            </a:endParaRPr>
          </a:p>
          <a:p>
            <a:pPr algn="just"/>
            <a:r>
              <a:rPr lang="en-US" sz="2400" b="1" dirty="0">
                <a:latin typeface="Barlow Light" panose="00000400000000000000" pitchFamily="2" charset="0"/>
                <a:cs typeface="Times New Roman" panose="02020603050405020304" pitchFamily="18" charset="0"/>
              </a:rPr>
              <a:t>4: VAI TRÒ LỊCH SỬ CỦA CNTB</a:t>
            </a:r>
          </a:p>
          <a:p>
            <a:pPr algn="just"/>
            <a:endParaRPr lang="en-US" sz="2400" dirty="0"/>
          </a:p>
        </p:txBody>
      </p:sp>
    </p:spTree>
    <p:extLst>
      <p:ext uri="{BB962C8B-B14F-4D97-AF65-F5344CB8AC3E}">
        <p14:creationId xmlns:p14="http://schemas.microsoft.com/office/powerpoint/2010/main" val="3778769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6C3F-09A9-4DB7-9252-1282FE0A297B}"/>
              </a:ext>
            </a:extLst>
          </p:cNvPr>
          <p:cNvSpPr>
            <a:spLocks noGrp="1"/>
          </p:cNvSpPr>
          <p:nvPr>
            <p:ph type="ctrTitle"/>
          </p:nvPr>
        </p:nvSpPr>
        <p:spPr>
          <a:xfrm>
            <a:off x="526945" y="1602490"/>
            <a:ext cx="6130977" cy="1302720"/>
          </a:xfrm>
        </p:spPr>
        <p:txBody>
          <a:bodyPr/>
          <a:lstStyle/>
          <a:p>
            <a:pPr algn="just"/>
            <a:r>
              <a:rPr lang="en-US" sz="2600" b="1" dirty="0">
                <a:latin typeface="Barlow Light" panose="00000400000000000000" pitchFamily="2" charset="0"/>
                <a:cs typeface="Times New Roman" panose="02020603050405020304" pitchFamily="18" charset="0"/>
              </a:rPr>
              <a:t>2.2. </a:t>
            </a:r>
            <a:r>
              <a:rPr lang="en-US" sz="2600" b="1" dirty="0" err="1">
                <a:latin typeface="Barlow Light" panose="00000400000000000000" pitchFamily="2" charset="0"/>
                <a:cs typeface="Times New Roman" panose="02020603050405020304" pitchFamily="18" charset="0"/>
              </a:rPr>
              <a:t>Lý</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luận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V. I. </a:t>
            </a:r>
            <a:r>
              <a:rPr lang="en-US" sz="2600" b="1" dirty="0" err="1">
                <a:latin typeface="Barlow Light" panose="00000400000000000000" pitchFamily="2" charset="0"/>
                <a:cs typeface="Times New Roman" panose="02020603050405020304" pitchFamily="18" charset="0"/>
              </a:rPr>
              <a:t>Lênin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về</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đặc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điểm</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độc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quyền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nhà</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nước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trong</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chủ</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nghĩa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tư</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bản</a:t>
            </a:r>
            <a:endParaRPr lang="en-US" sz="2600" b="1" dirty="0">
              <a:latin typeface="Barlow Light" panose="000004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F41813F2-EA0F-49F8-8011-5C0CFCB02301}"/>
              </a:ext>
            </a:extLst>
          </p:cNvPr>
          <p:cNvPicPr>
            <a:picLocks noChangeAspect="1"/>
          </p:cNvPicPr>
          <p:nvPr/>
        </p:nvPicPr>
        <p:blipFill>
          <a:blip r:embed="rId2"/>
          <a:stretch>
            <a:fillRect/>
          </a:stretch>
        </p:blipFill>
        <p:spPr>
          <a:xfrm>
            <a:off x="7731410" y="172209"/>
            <a:ext cx="1324204" cy="357591"/>
          </a:xfrm>
          <a:prstGeom prst="rect">
            <a:avLst/>
          </a:prstGeom>
        </p:spPr>
      </p:pic>
    </p:spTree>
    <p:extLst>
      <p:ext uri="{BB962C8B-B14F-4D97-AF65-F5344CB8AC3E}">
        <p14:creationId xmlns:p14="http://schemas.microsoft.com/office/powerpoint/2010/main" val="220696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0" y="478367"/>
            <a:ext cx="9144000" cy="594283"/>
          </a:xfrm>
          <a:prstGeom prst="rect">
            <a:avLst/>
          </a:prstGeom>
        </p:spPr>
        <p:txBody>
          <a:bodyPr spcFirstLastPara="1" wrap="square" lIns="68569" tIns="34275" rIns="68569" bIns="34275" anchor="ctr" anchorCtr="0">
            <a:noAutofit/>
          </a:bodyPr>
          <a:lstStyle/>
          <a:p>
            <a:pPr marL="342900">
              <a:lnSpc>
                <a:spcPct val="100000"/>
              </a:lnSpc>
            </a:pPr>
            <a:r>
              <a:rPr lang="en-US" sz="2400" b="1" dirty="0">
                <a:solidFill>
                  <a:srgbClr val="000000"/>
                </a:solidFill>
                <a:latin typeface="Barlow Light" panose="00000400000000000000" pitchFamily="2" charset="0"/>
                <a:cs typeface="Times New Roman" panose="02020603050405020304" pitchFamily="18" charset="0"/>
              </a:rPr>
              <a:t>2.2.1. </a:t>
            </a: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về</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nhân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sự</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giữa</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tổ</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chức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độc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quyền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nước</a:t>
            </a:r>
            <a:r>
              <a:rPr lang="en-US" sz="2400" b="1" dirty="0">
                <a:solidFill>
                  <a:srgbClr val="000000"/>
                </a:solidFill>
                <a:latin typeface="Barlow Light" panose="00000400000000000000" pitchFamily="2" charset="0"/>
                <a:cs typeface="Times New Roman" panose="02020603050405020304" pitchFamily="18" charset="0"/>
              </a:rPr>
              <a:t>.</a:t>
            </a:r>
            <a:endParaRPr sz="2400" b="1" dirty="0">
              <a:solidFill>
                <a:srgbClr val="000000"/>
              </a:solidFill>
              <a:latin typeface="Barlow Light" panose="00000400000000000000" pitchFamily="2" charset="0"/>
              <a:cs typeface="Times New Roman" panose="02020603050405020304" pitchFamily="18" charset="0"/>
            </a:endParaRPr>
          </a:p>
        </p:txBody>
      </p:sp>
      <p:sp>
        <p:nvSpPr>
          <p:cNvPr id="239" name="Google Shape;239;p23"/>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40" name="Google Shape;240;p23"/>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pic>
        <p:nvPicPr>
          <p:cNvPr id="242" name="Google Shape;242;p23"/>
          <p:cNvPicPr preferRelativeResize="0"/>
          <p:nvPr/>
        </p:nvPicPr>
        <p:blipFill>
          <a:blip r:embed="rId3">
            <a:alphaModFix/>
          </a:blip>
          <a:stretch>
            <a:fillRect/>
          </a:stretch>
        </p:blipFill>
        <p:spPr>
          <a:xfrm>
            <a:off x="5930962" y="1040934"/>
            <a:ext cx="3094469" cy="2837538"/>
          </a:xfrm>
          <a:prstGeom prst="rect">
            <a:avLst/>
          </a:prstGeom>
          <a:noFill/>
          <a:ln>
            <a:noFill/>
          </a:ln>
        </p:spPr>
      </p:pic>
      <p:pic>
        <p:nvPicPr>
          <p:cNvPr id="243" name="Google Shape;243;p23"/>
          <p:cNvPicPr preferRelativeResize="0"/>
          <p:nvPr/>
        </p:nvPicPr>
        <p:blipFill>
          <a:blip r:embed="rId4">
            <a:alphaModFix/>
          </a:blip>
          <a:stretch>
            <a:fillRect/>
          </a:stretch>
        </p:blipFill>
        <p:spPr>
          <a:xfrm>
            <a:off x="1" y="1200149"/>
            <a:ext cx="3323950" cy="2639813"/>
          </a:xfrm>
          <a:prstGeom prst="rect">
            <a:avLst/>
          </a:prstGeom>
          <a:noFill/>
          <a:ln>
            <a:noFill/>
          </a:ln>
        </p:spPr>
      </p:pic>
      <p:pic>
        <p:nvPicPr>
          <p:cNvPr id="244" name="Google Shape;244;p23"/>
          <p:cNvPicPr preferRelativeResize="0"/>
          <p:nvPr/>
        </p:nvPicPr>
        <p:blipFill>
          <a:blip r:embed="rId5">
            <a:alphaModFix/>
          </a:blip>
          <a:stretch>
            <a:fillRect/>
          </a:stretch>
        </p:blipFill>
        <p:spPr>
          <a:xfrm>
            <a:off x="3553425" y="1783912"/>
            <a:ext cx="2346994" cy="1094663"/>
          </a:xfrm>
          <a:prstGeom prst="rect">
            <a:avLst/>
          </a:prstGeom>
          <a:noFill/>
          <a:ln>
            <a:noFill/>
          </a:ln>
        </p:spPr>
      </p:pic>
      <p:pic>
        <p:nvPicPr>
          <p:cNvPr id="245" name="Google Shape;245;p23"/>
          <p:cNvPicPr preferRelativeResize="0"/>
          <p:nvPr/>
        </p:nvPicPr>
        <p:blipFill>
          <a:blip r:embed="rId3">
            <a:alphaModFix/>
          </a:blip>
          <a:stretch>
            <a:fillRect/>
          </a:stretch>
        </p:blipFill>
        <p:spPr>
          <a:xfrm>
            <a:off x="344775" y="1040934"/>
            <a:ext cx="2979176" cy="2837538"/>
          </a:xfrm>
          <a:prstGeom prst="rect">
            <a:avLst/>
          </a:prstGeom>
          <a:noFill/>
          <a:ln>
            <a:noFill/>
          </a:ln>
        </p:spPr>
      </p:pic>
      <p:pic>
        <p:nvPicPr>
          <p:cNvPr id="246" name="Google Shape;246;p23"/>
          <p:cNvPicPr preferRelativeResize="0"/>
          <p:nvPr/>
        </p:nvPicPr>
        <p:blipFill>
          <a:blip r:embed="rId4">
            <a:alphaModFix/>
          </a:blip>
          <a:stretch>
            <a:fillRect/>
          </a:stretch>
        </p:blipFill>
        <p:spPr>
          <a:xfrm>
            <a:off x="5678169" y="1231433"/>
            <a:ext cx="3243581" cy="27543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1000"/>
                                        <p:tgtEl>
                                          <p:spTgt spid="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43"/>
                                        </p:tgtEl>
                                      </p:cBhvr>
                                    </p:animEffect>
                                    <p:set>
                                      <p:cBhvr>
                                        <p:cTn id="20" dur="1" fill="hold">
                                          <p:stCondLst>
                                            <p:cond delay="1000"/>
                                          </p:stCondLst>
                                        </p:cTn>
                                        <p:tgtEl>
                                          <p:spTgt spid="24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42"/>
                                        </p:tgtEl>
                                      </p:cBhvr>
                                    </p:animEffect>
                                    <p:set>
                                      <p:cBhvr>
                                        <p:cTn id="23" dur="1" fill="hold">
                                          <p:stCondLst>
                                            <p:cond delay="1000"/>
                                          </p:stCondLst>
                                        </p:cTn>
                                        <p:tgtEl>
                                          <p:spTgt spid="242"/>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fade">
                                      <p:cBhvr>
                                        <p:cTn id="27" dur="1000"/>
                                        <p:tgtEl>
                                          <p:spTgt spid="245"/>
                                        </p:tgtEl>
                                      </p:cBhvr>
                                    </p:animEffect>
                                  </p:childTnLst>
                                </p:cTn>
                              </p:par>
                              <p:par>
                                <p:cTn id="28" presetID="10" presetClass="entr" presetSubtype="0" fill="hold" nodeType="withEffect">
                                  <p:stCondLst>
                                    <p:cond delay="0"/>
                                  </p:stCondLst>
                                  <p:childTnLst>
                                    <p:set>
                                      <p:cBhvr>
                                        <p:cTn id="29" dur="1" fill="hold">
                                          <p:stCondLst>
                                            <p:cond delay="0"/>
                                          </p:stCondLst>
                                        </p:cTn>
                                        <p:tgtEl>
                                          <p:spTgt spid="246"/>
                                        </p:tgtEl>
                                        <p:attrNameLst>
                                          <p:attrName>style.visibility</p:attrName>
                                        </p:attrNameLst>
                                      </p:cBhvr>
                                      <p:to>
                                        <p:strVal val="visible"/>
                                      </p:to>
                                    </p:set>
                                    <p:animEffect transition="in" filter="fade">
                                      <p:cBhvr>
                                        <p:cTn id="30"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4"/>
          <p:cNvSpPr txBox="1">
            <a:spLocks noGrp="1"/>
          </p:cNvSpPr>
          <p:nvPr>
            <p:ph type="title"/>
          </p:nvPr>
        </p:nvSpPr>
        <p:spPr>
          <a:xfrm>
            <a:off x="0" y="596338"/>
            <a:ext cx="8293100" cy="709200"/>
          </a:xfrm>
          <a:prstGeom prst="rect">
            <a:avLst/>
          </a:prstGeom>
        </p:spPr>
        <p:txBody>
          <a:bodyPr spcFirstLastPara="1" wrap="square" lIns="68569" tIns="34275" rIns="68569" bIns="34275" anchor="ctr" anchorCtr="0">
            <a:noAutofit/>
          </a:bodyPr>
          <a:lstStyle/>
          <a:p>
            <a:pPr marL="342900">
              <a:lnSpc>
                <a:spcPct val="100000"/>
              </a:lnSpc>
              <a:buSzPts val="1100"/>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b="1" dirty="0">
              <a:solidFill>
                <a:schemeClr val="tx1"/>
              </a:solidFill>
              <a:latin typeface="Barlow Light" panose="00000400000000000000" pitchFamily="2" charset="0"/>
              <a:cs typeface="Times New Roman" panose="02020603050405020304" pitchFamily="18" charset="0"/>
            </a:endParaRPr>
          </a:p>
          <a:p>
            <a:endParaRPr sz="2850" i="1" dirty="0">
              <a:latin typeface="Barlow Light" panose="00000400000000000000" pitchFamily="2" charset="0"/>
            </a:endParaRPr>
          </a:p>
        </p:txBody>
      </p:sp>
      <p:sp>
        <p:nvSpPr>
          <p:cNvPr id="252" name="Google Shape;252;p2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53" name="Google Shape;253;p2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55" name="Google Shape;255;p24"/>
          <p:cNvSpPr txBox="1"/>
          <p:nvPr/>
        </p:nvSpPr>
        <p:spPr>
          <a:xfrm>
            <a:off x="0" y="1454069"/>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dirty="0" err="1">
                <a:latin typeface="Barlow Light" panose="00000400000000000000" pitchFamily="2" charset="0"/>
                <a:ea typeface="Calibri"/>
                <a:cs typeface="Calibri"/>
                <a:sym typeface="Calibri"/>
              </a:rPr>
              <a:t>Liên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Đoàn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công</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nghiệp</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ITalia</a:t>
            </a:r>
            <a:endParaRPr sz="3600" dirty="0">
              <a:latin typeface="Barlow Light" panose="00000400000000000000" pitchFamily="2" charset="0"/>
              <a:ea typeface="Calibri"/>
              <a:cs typeface="Calibri"/>
              <a:sym typeface="Calibri"/>
            </a:endParaRPr>
          </a:p>
        </p:txBody>
      </p:sp>
      <p:sp>
        <p:nvSpPr>
          <p:cNvPr id="256" name="Google Shape;256;p24"/>
          <p:cNvSpPr txBox="1"/>
          <p:nvPr/>
        </p:nvSpPr>
        <p:spPr>
          <a:xfrm>
            <a:off x="0" y="208879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dirty="0" err="1">
                <a:latin typeface="Barlow Light" panose="00000400000000000000" pitchFamily="2" charset="0"/>
                <a:ea typeface="Calibri"/>
                <a:cs typeface="Calibri"/>
                <a:sym typeface="Calibri"/>
              </a:rPr>
              <a:t>Tổ</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chức</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liên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hợp</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công</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nghệ</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Đức</a:t>
            </a:r>
            <a:endParaRPr sz="3600" dirty="0">
              <a:latin typeface="Barlow Light" panose="00000400000000000000" pitchFamily="2" charset="0"/>
              <a:ea typeface="Calibri"/>
              <a:cs typeface="Calibri"/>
              <a:sym typeface="Calibri"/>
            </a:endParaRPr>
          </a:p>
        </p:txBody>
      </p:sp>
      <p:sp>
        <p:nvSpPr>
          <p:cNvPr id="257" name="Google Shape;257;p24"/>
          <p:cNvSpPr txBox="1"/>
          <p:nvPr/>
        </p:nvSpPr>
        <p:spPr>
          <a:xfrm>
            <a:off x="0" y="271117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a:latin typeface="Barlow Light" panose="00000400000000000000" pitchFamily="2" charset="0"/>
                <a:ea typeface="Calibri"/>
                <a:cs typeface="Calibri"/>
                <a:sym typeface="Calibri"/>
              </a:rPr>
              <a:t>Liên đoàn công thương Anh</a:t>
            </a:r>
            <a:endParaRPr sz="3600">
              <a:latin typeface="Barlow Light" panose="00000400000000000000" pitchFamily="2" charset="0"/>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p:nvPr>
        </p:nvSpPr>
        <p:spPr>
          <a:xfrm>
            <a:off x="0" y="564585"/>
            <a:ext cx="8629650" cy="709200"/>
          </a:xfrm>
          <a:prstGeom prst="rect">
            <a:avLst/>
          </a:prstGeom>
        </p:spPr>
        <p:txBody>
          <a:bodyPr spcFirstLastPara="1" wrap="square" lIns="68569" tIns="34275" rIns="68569" bIns="34275" anchor="ctr" anchorCtr="0">
            <a:noAutofit/>
          </a:bodyPr>
          <a:lstStyle/>
          <a:p>
            <a:pPr marL="342900">
              <a:lnSpc>
                <a:spcPct val="100000"/>
              </a:lnSpc>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i="1" dirty="0">
              <a:latin typeface="Barlow Light" panose="00000400000000000000" pitchFamily="2" charset="0"/>
            </a:endParaRPr>
          </a:p>
        </p:txBody>
      </p:sp>
      <p:sp>
        <p:nvSpPr>
          <p:cNvPr id="263" name="Google Shape;263;p25"/>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64" name="Google Shape;264;p25"/>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pic>
        <p:nvPicPr>
          <p:cNvPr id="266" name="Google Shape;266;p25"/>
          <p:cNvPicPr preferRelativeResize="0"/>
          <p:nvPr/>
        </p:nvPicPr>
        <p:blipFill>
          <a:blip r:embed="rId3">
            <a:alphaModFix/>
          </a:blip>
          <a:stretch>
            <a:fillRect/>
          </a:stretch>
        </p:blipFill>
        <p:spPr>
          <a:xfrm>
            <a:off x="563739" y="1619267"/>
            <a:ext cx="3855156" cy="2122370"/>
          </a:xfrm>
          <a:prstGeom prst="rect">
            <a:avLst/>
          </a:prstGeom>
          <a:noFill/>
          <a:ln>
            <a:noFill/>
          </a:ln>
        </p:spPr>
      </p:pic>
      <p:sp>
        <p:nvSpPr>
          <p:cNvPr id="267" name="Google Shape;267;p25"/>
          <p:cNvSpPr txBox="1"/>
          <p:nvPr/>
        </p:nvSpPr>
        <p:spPr>
          <a:xfrm>
            <a:off x="4725106" y="1536468"/>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a:buChar char="-"/>
            </a:pPr>
            <a:r>
              <a:rPr lang="en-US" sz="2250" dirty="0" err="1">
                <a:latin typeface="Barlow Light" panose="00000400000000000000" pitchFamily="2" charset="0"/>
                <a:ea typeface="Calibri"/>
                <a:cs typeface="Calibri"/>
                <a:sym typeface="Calibri"/>
              </a:rPr>
              <a:t>Đường</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lối</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kinh</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tế</a:t>
            </a:r>
            <a:endParaRPr sz="2250" dirty="0">
              <a:latin typeface="Barlow Light" panose="00000400000000000000" pitchFamily="2" charset="0"/>
              <a:ea typeface="Calibri"/>
              <a:cs typeface="Calibri"/>
              <a:sym typeface="Calibri"/>
            </a:endParaRPr>
          </a:p>
        </p:txBody>
      </p:sp>
      <p:sp>
        <p:nvSpPr>
          <p:cNvPr id="268" name="Google Shape;268;p25"/>
          <p:cNvSpPr txBox="1"/>
          <p:nvPr/>
        </p:nvSpPr>
        <p:spPr>
          <a:xfrm>
            <a:off x="4674306" y="2090962"/>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a:buChar char="-"/>
            </a:pPr>
            <a:r>
              <a:rPr lang="en-US" sz="2250" dirty="0" err="1">
                <a:latin typeface="Barlow Light" panose="00000400000000000000" pitchFamily="2" charset="0"/>
                <a:ea typeface="Calibri"/>
                <a:cs typeface="Calibri"/>
                <a:sym typeface="Calibri"/>
              </a:rPr>
              <a:t>Đường</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lối</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chính</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trị</a:t>
            </a:r>
            <a:endParaRPr sz="2250" dirty="0">
              <a:latin typeface="Barlow Light" panose="00000400000000000000" pitchFamily="2" charset="0"/>
              <a:ea typeface="Calibri"/>
              <a:cs typeface="Calibri"/>
              <a:sym typeface="Calibri"/>
            </a:endParaRPr>
          </a:p>
        </p:txBody>
      </p:sp>
      <p:sp>
        <p:nvSpPr>
          <p:cNvPr id="269" name="Google Shape;269;p25"/>
          <p:cNvSpPr txBox="1"/>
          <p:nvPr/>
        </p:nvSpPr>
        <p:spPr>
          <a:xfrm>
            <a:off x="4623506" y="2638425"/>
            <a:ext cx="4286250" cy="828225"/>
          </a:xfrm>
          <a:prstGeom prst="rect">
            <a:avLst/>
          </a:prstGeom>
          <a:noFill/>
          <a:ln>
            <a:noFill/>
          </a:ln>
        </p:spPr>
        <p:txBody>
          <a:bodyPr spcFirstLastPara="1" wrap="square" lIns="68569" tIns="68569" rIns="68569" bIns="68569" anchor="t" anchorCtr="0">
            <a:noAutofit/>
          </a:bodyPr>
          <a:lstStyle/>
          <a:p>
            <a:r>
              <a:rPr lang="en-US" sz="2700" b="1">
                <a:solidFill>
                  <a:srgbClr val="FF9900"/>
                </a:solidFill>
                <a:latin typeface="Barlow Light" panose="00000400000000000000" pitchFamily="2" charset="0"/>
                <a:ea typeface="Calibri"/>
                <a:cs typeface="Calibri"/>
                <a:sym typeface="Calibri"/>
              </a:rPr>
              <a:t>-&gt; Có lợi cho tầng lớp tư bản độc quyền</a:t>
            </a:r>
            <a:endParaRPr sz="2700" b="1">
              <a:solidFill>
                <a:srgbClr val="FF9900"/>
              </a:solidFill>
              <a:latin typeface="Barlow Light" panose="00000400000000000000" pitchFamily="2" charset="0"/>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0" y="-27593"/>
            <a:ext cx="9144000" cy="709200"/>
          </a:xfrm>
          <a:prstGeom prst="rect">
            <a:avLst/>
          </a:prstGeom>
        </p:spPr>
        <p:txBody>
          <a:bodyPr spcFirstLastPara="1" wrap="square" lIns="68569" tIns="34275" rIns="68569" bIns="34275" anchor="ctr" anchorCtr="0">
            <a:noAutofit/>
          </a:bodyPr>
          <a:lstStyle/>
          <a:p>
            <a:pPr marL="342900">
              <a:lnSpc>
                <a:spcPct val="100000"/>
              </a:lnSpc>
            </a:pPr>
            <a:r>
              <a:rPr lang="en-US" sz="2000" b="1" dirty="0" err="1">
                <a:solidFill>
                  <a:srgbClr val="FF9900"/>
                </a:solidFill>
                <a:latin typeface="Times New Roman" panose="02020603050405020304" pitchFamily="18" charset="0"/>
                <a:cs typeface="Times New Roman" panose="02020603050405020304" pitchFamily="18" charset="0"/>
              </a:rPr>
              <a:t>Sự</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kết</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hợp</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về</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nhân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sự</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giữa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tổ</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chức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độc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quyền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nước</a:t>
            </a:r>
            <a:r>
              <a:rPr lang="en-US" sz="2000" b="1" dirty="0">
                <a:solidFill>
                  <a:schemeClr val="tx1"/>
                </a:solidFill>
                <a:latin typeface="Times New Roman" panose="02020603050405020304" pitchFamily="18" charset="0"/>
                <a:cs typeface="Times New Roman" panose="02020603050405020304" pitchFamily="18" charset="0"/>
              </a:rPr>
              <a:t>.</a:t>
            </a:r>
            <a:endParaRPr sz="2000" i="1" dirty="0"/>
          </a:p>
        </p:txBody>
      </p:sp>
      <p:sp>
        <p:nvSpPr>
          <p:cNvPr id="275" name="Google Shape;275;p26"/>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6" name="Google Shape;276;p26"/>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7" name="Google Shape;277;p26"/>
          <p:cNvSpPr txBox="1"/>
          <p:nvPr/>
        </p:nvSpPr>
        <p:spPr>
          <a:xfrm>
            <a:off x="163775" y="4411739"/>
            <a:ext cx="2235375" cy="254025"/>
          </a:xfrm>
          <a:prstGeom prst="rect">
            <a:avLst/>
          </a:prstGeom>
          <a:noFill/>
          <a:ln>
            <a:noFill/>
          </a:ln>
        </p:spPr>
        <p:txBody>
          <a:bodyPr spcFirstLastPara="1" wrap="square" lIns="68569" tIns="34275" rIns="68569" bIns="34275" anchor="t" anchorCtr="0">
            <a:noAutofit/>
          </a:bodyPr>
          <a:lstStyle/>
          <a:p>
            <a:r>
              <a:rPr lang="en-US" sz="1200">
                <a:solidFill>
                  <a:srgbClr val="D8D8D8"/>
                </a:solidFill>
                <a:latin typeface="Arial Black"/>
                <a:ea typeface="Arial Black"/>
                <a:cs typeface="Arial Black"/>
                <a:sym typeface="Arial Black"/>
              </a:rPr>
              <a:t>Vuong Hieu</a:t>
            </a:r>
            <a:endParaRPr sz="1200">
              <a:solidFill>
                <a:srgbClr val="D8D8D8"/>
              </a:solidFill>
              <a:latin typeface="Arial Black"/>
              <a:ea typeface="Arial Black"/>
              <a:cs typeface="Arial Black"/>
              <a:sym typeface="Arial Black"/>
            </a:endParaRPr>
          </a:p>
        </p:txBody>
      </p:sp>
      <p:pic>
        <p:nvPicPr>
          <p:cNvPr id="278" name="Google Shape;278;p26"/>
          <p:cNvPicPr preferRelativeResize="0"/>
          <p:nvPr/>
        </p:nvPicPr>
        <p:blipFill>
          <a:blip r:embed="rId3">
            <a:alphaModFix/>
          </a:blip>
          <a:stretch>
            <a:fillRect/>
          </a:stretch>
        </p:blipFill>
        <p:spPr>
          <a:xfrm>
            <a:off x="857981" y="524672"/>
            <a:ext cx="3094469" cy="3094469"/>
          </a:xfrm>
          <a:prstGeom prst="rect">
            <a:avLst/>
          </a:prstGeom>
          <a:noFill/>
          <a:ln>
            <a:noFill/>
          </a:ln>
        </p:spPr>
      </p:pic>
      <p:pic>
        <p:nvPicPr>
          <p:cNvPr id="279" name="Google Shape;279;p26"/>
          <p:cNvPicPr preferRelativeResize="0"/>
          <p:nvPr/>
        </p:nvPicPr>
        <p:blipFill>
          <a:blip r:embed="rId3">
            <a:alphaModFix/>
          </a:blip>
          <a:stretch>
            <a:fillRect/>
          </a:stretch>
        </p:blipFill>
        <p:spPr>
          <a:xfrm>
            <a:off x="3412331" y="975328"/>
            <a:ext cx="3094469" cy="3094469"/>
          </a:xfrm>
          <a:prstGeom prst="rect">
            <a:avLst/>
          </a:prstGeom>
          <a:noFill/>
          <a:ln>
            <a:noFill/>
          </a:ln>
        </p:spPr>
      </p:pic>
      <p:cxnSp>
        <p:nvCxnSpPr>
          <p:cNvPr id="280" name="Google Shape;280;p26"/>
          <p:cNvCxnSpPr/>
          <p:nvPr/>
        </p:nvCxnSpPr>
        <p:spPr>
          <a:xfrm rot="10800000">
            <a:off x="924338" y="3672356"/>
            <a:ext cx="2403000" cy="382050"/>
          </a:xfrm>
          <a:prstGeom prst="straightConnector1">
            <a:avLst/>
          </a:prstGeom>
          <a:noFill/>
          <a:ln w="9525" cap="flat" cmpd="sng">
            <a:solidFill>
              <a:schemeClr val="dk2"/>
            </a:solidFill>
            <a:prstDash val="solid"/>
            <a:round/>
            <a:headEnd type="none" w="med" len="med"/>
            <a:tailEnd type="none" w="med" len="med"/>
          </a:ln>
        </p:spPr>
      </p:cxnSp>
      <p:pic>
        <p:nvPicPr>
          <p:cNvPr id="282" name="Google Shape;282;p26"/>
          <p:cNvPicPr preferRelativeResize="0"/>
          <p:nvPr/>
        </p:nvPicPr>
        <p:blipFill>
          <a:blip r:embed="rId3">
            <a:alphaModFix/>
          </a:blip>
          <a:stretch>
            <a:fillRect/>
          </a:stretch>
        </p:blipFill>
        <p:spPr>
          <a:xfrm>
            <a:off x="163781" y="724087"/>
            <a:ext cx="3094469" cy="3094469"/>
          </a:xfrm>
          <a:prstGeom prst="rect">
            <a:avLst/>
          </a:prstGeom>
          <a:noFill/>
          <a:ln>
            <a:noFill/>
          </a:ln>
        </p:spPr>
      </p:pic>
      <p:pic>
        <p:nvPicPr>
          <p:cNvPr id="283" name="Google Shape;283;p26"/>
          <p:cNvPicPr preferRelativeResize="0"/>
          <p:nvPr/>
        </p:nvPicPr>
        <p:blipFill>
          <a:blip r:embed="rId4">
            <a:alphaModFix/>
          </a:blip>
          <a:stretch>
            <a:fillRect/>
          </a:stretch>
        </p:blipFill>
        <p:spPr>
          <a:xfrm>
            <a:off x="5641632" y="784270"/>
            <a:ext cx="3502369" cy="2974093"/>
          </a:xfrm>
          <a:prstGeom prst="rect">
            <a:avLst/>
          </a:prstGeom>
          <a:noFill/>
          <a:ln>
            <a:noFill/>
          </a:ln>
        </p:spPr>
      </p:pic>
      <p:pic>
        <p:nvPicPr>
          <p:cNvPr id="284" name="Google Shape;284;p26"/>
          <p:cNvPicPr preferRelativeResize="0"/>
          <p:nvPr/>
        </p:nvPicPr>
        <p:blipFill>
          <a:blip r:embed="rId5">
            <a:alphaModFix/>
          </a:blip>
          <a:stretch>
            <a:fillRect/>
          </a:stretch>
        </p:blipFill>
        <p:spPr>
          <a:xfrm rot="-1645303">
            <a:off x="3836730" y="631644"/>
            <a:ext cx="1186821" cy="1019145"/>
          </a:xfrm>
          <a:prstGeom prst="rect">
            <a:avLst/>
          </a:prstGeom>
          <a:noFill/>
          <a:ln>
            <a:noFill/>
          </a:ln>
        </p:spPr>
      </p:pic>
      <p:pic>
        <p:nvPicPr>
          <p:cNvPr id="285" name="Google Shape;285;p26"/>
          <p:cNvPicPr preferRelativeResize="0"/>
          <p:nvPr/>
        </p:nvPicPr>
        <p:blipFill>
          <a:blip r:embed="rId5">
            <a:alphaModFix/>
          </a:blip>
          <a:stretch>
            <a:fillRect/>
          </a:stretch>
        </p:blipFill>
        <p:spPr>
          <a:xfrm rot="9012281">
            <a:off x="3866097" y="2939643"/>
            <a:ext cx="1411800" cy="1411820"/>
          </a:xfrm>
          <a:prstGeom prst="rect">
            <a:avLst/>
          </a:prstGeom>
          <a:noFill/>
          <a:ln>
            <a:noFill/>
          </a:ln>
        </p:spPr>
      </p:pic>
      <p:sp>
        <p:nvSpPr>
          <p:cNvPr id="286" name="Google Shape;286;p26"/>
          <p:cNvSpPr txBox="1"/>
          <p:nvPr/>
        </p:nvSpPr>
        <p:spPr>
          <a:xfrm>
            <a:off x="3269025" y="1221581"/>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a:ea typeface="Calibri"/>
                <a:cs typeface="Calibri"/>
                <a:sym typeface="Calibri"/>
              </a:rPr>
              <a:t>Tham gia vào bộ máy nhà nước vời nhiều cương vị</a:t>
            </a:r>
            <a:endParaRPr sz="1800" b="1">
              <a:solidFill>
                <a:srgbClr val="FF9900"/>
              </a:solidFill>
              <a:latin typeface="Calibri"/>
              <a:ea typeface="Calibri"/>
              <a:cs typeface="Calibri"/>
              <a:sym typeface="Calibri"/>
            </a:endParaRPr>
          </a:p>
        </p:txBody>
      </p:sp>
      <p:sp>
        <p:nvSpPr>
          <p:cNvPr id="287" name="Google Shape;287;p26"/>
          <p:cNvSpPr txBox="1"/>
          <p:nvPr/>
        </p:nvSpPr>
        <p:spPr>
          <a:xfrm>
            <a:off x="3269025" y="2825906"/>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a:ea typeface="Calibri"/>
                <a:cs typeface="Calibri"/>
                <a:sym typeface="Calibri"/>
              </a:rPr>
              <a:t>Cài vào trong các ban quản trị </a:t>
            </a:r>
            <a:endParaRPr sz="1800" b="1">
              <a:solidFill>
                <a:srgbClr val="FF99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par>
                                <p:cTn id="13" presetID="10"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1000"/>
                                        <p:tgtEl>
                                          <p:spTgt spid="2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79"/>
                                        </p:tgtEl>
                                      </p:cBhvr>
                                    </p:animEffect>
                                    <p:set>
                                      <p:cBhvr>
                                        <p:cTn id="20" dur="1" fill="hold">
                                          <p:stCondLst>
                                            <p:cond delay="1000"/>
                                          </p:stCondLst>
                                        </p:cTn>
                                        <p:tgtEl>
                                          <p:spTgt spid="27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78"/>
                                        </p:tgtEl>
                                      </p:cBhvr>
                                    </p:animEffect>
                                    <p:set>
                                      <p:cBhvr>
                                        <p:cTn id="23" dur="1" fill="hold">
                                          <p:stCondLst>
                                            <p:cond delay="1000"/>
                                          </p:stCondLst>
                                        </p:cTn>
                                        <p:tgtEl>
                                          <p:spTgt spid="27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280"/>
                                        </p:tgtEl>
                                      </p:cBhvr>
                                    </p:animEffect>
                                    <p:set>
                                      <p:cBhvr>
                                        <p:cTn id="26" dur="1" fill="hold">
                                          <p:stCondLst>
                                            <p:cond delay="1000"/>
                                          </p:stCondLst>
                                        </p:cTn>
                                        <p:tgtEl>
                                          <p:spTgt spid="2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2"/>
                                        </p:tgtEl>
                                        <p:attrNameLst>
                                          <p:attrName>style.visibility</p:attrName>
                                        </p:attrNameLst>
                                      </p:cBhvr>
                                      <p:to>
                                        <p:strVal val="visible"/>
                                      </p:to>
                                    </p:set>
                                    <p:animEffect transition="in" filter="fade">
                                      <p:cBhvr>
                                        <p:cTn id="31" dur="1000"/>
                                        <p:tgtEl>
                                          <p:spTgt spid="282"/>
                                        </p:tgtEl>
                                      </p:cBhvr>
                                    </p:animEffect>
                                  </p:childTnLst>
                                </p:cTn>
                              </p:par>
                              <p:par>
                                <p:cTn id="32" presetID="10" presetClass="entr" presetSubtype="0" fill="hold" nodeType="withEffect">
                                  <p:stCondLst>
                                    <p:cond delay="0"/>
                                  </p:stCondLst>
                                  <p:childTnLst>
                                    <p:set>
                                      <p:cBhvr>
                                        <p:cTn id="33" dur="1" fill="hold">
                                          <p:stCondLst>
                                            <p:cond delay="0"/>
                                          </p:stCondLst>
                                        </p:cTn>
                                        <p:tgtEl>
                                          <p:spTgt spid="283"/>
                                        </p:tgtEl>
                                        <p:attrNameLst>
                                          <p:attrName>style.visibility</p:attrName>
                                        </p:attrNameLst>
                                      </p:cBhvr>
                                      <p:to>
                                        <p:strVal val="visible"/>
                                      </p:to>
                                    </p:set>
                                    <p:animEffect transition="in" filter="fade">
                                      <p:cBhvr>
                                        <p:cTn id="34" dur="1000"/>
                                        <p:tgtEl>
                                          <p:spTgt spid="2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1000"/>
                                        <p:tgtEl>
                                          <p:spTgt spid="28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86"/>
                                        </p:tgtEl>
                                        <p:attrNameLst>
                                          <p:attrName>style.visibility</p:attrName>
                                        </p:attrNameLst>
                                      </p:cBhvr>
                                      <p:to>
                                        <p:strVal val="visible"/>
                                      </p:to>
                                    </p:set>
                                    <p:animEffect transition="in" filter="fade">
                                      <p:cBhvr>
                                        <p:cTn id="43" dur="1000"/>
                                        <p:tgtEl>
                                          <p:spTgt spid="2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5"/>
                                        </p:tgtEl>
                                        <p:attrNameLst>
                                          <p:attrName>style.visibility</p:attrName>
                                        </p:attrNameLst>
                                      </p:cBhvr>
                                      <p:to>
                                        <p:strVal val="visible"/>
                                      </p:to>
                                    </p:set>
                                    <p:animEffect transition="in" filter="fade">
                                      <p:cBhvr>
                                        <p:cTn id="48" dur="1000"/>
                                        <p:tgtEl>
                                          <p:spTgt spid="28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87"/>
                                        </p:tgtEl>
                                        <p:attrNameLst>
                                          <p:attrName>style.visibility</p:attrName>
                                        </p:attrNameLst>
                                      </p:cBhvr>
                                      <p:to>
                                        <p:strVal val="visible"/>
                                      </p:to>
                                    </p:set>
                                    <p:animEffect transition="in" filter="fade">
                                      <p:cBhvr>
                                        <p:cTn id="52"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p:nvPr/>
        </p:nvSpPr>
        <p:spPr>
          <a:xfrm>
            <a:off x="272213" y="344650"/>
            <a:ext cx="8482275" cy="438525"/>
          </a:xfrm>
          <a:prstGeom prst="rect">
            <a:avLst/>
          </a:prstGeom>
          <a:noFill/>
          <a:ln>
            <a:noFill/>
          </a:ln>
        </p:spPr>
        <p:txBody>
          <a:bodyPr spcFirstLastPara="1" wrap="square" lIns="68569" tIns="34275" rIns="68569" bIns="34275" anchor="t" anchorCtr="0">
            <a:noAutofit/>
          </a:bodyPr>
          <a:lstStyle/>
          <a:p>
            <a:r>
              <a:rPr lang="en-US" sz="2000" b="1" dirty="0">
                <a:solidFill>
                  <a:schemeClr val="tx1"/>
                </a:solidFill>
                <a:latin typeface="Barlow Light" panose="00000400000000000000" pitchFamily="2" charset="0"/>
                <a:ea typeface="Tahoma" panose="020B0604030504040204" pitchFamily="34" charset="0"/>
                <a:cs typeface="Calibri"/>
                <a:sym typeface="Calibri"/>
              </a:rPr>
              <a:t>2.2.2.</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Sự</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hình</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thành</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và</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phát</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triển</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sở</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hữu</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độc</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quyền</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nhà</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nước</a:t>
            </a:r>
            <a:endParaRPr sz="2000" dirty="0">
              <a:latin typeface="Barlow Light" panose="00000400000000000000" pitchFamily="2" charset="0"/>
              <a:ea typeface="Tahoma" panose="020B0604030504040204" pitchFamily="34" charset="0"/>
              <a:cs typeface="Calibri"/>
              <a:sym typeface="Calibri"/>
            </a:endParaRPr>
          </a:p>
        </p:txBody>
      </p:sp>
      <p:sp>
        <p:nvSpPr>
          <p:cNvPr id="293" name="Google Shape;293;p27"/>
          <p:cNvSpPr/>
          <p:nvPr/>
        </p:nvSpPr>
        <p:spPr>
          <a:xfrm>
            <a:off x="290438" y="1071092"/>
            <a:ext cx="4354875" cy="2337300"/>
          </a:xfrm>
          <a:prstGeom prst="rect">
            <a:avLst/>
          </a:prstGeom>
          <a:noFill/>
          <a:ln>
            <a:noFill/>
          </a:ln>
        </p:spPr>
        <p:txBody>
          <a:bodyPr spcFirstLastPara="1" wrap="square" lIns="68569" tIns="34275" rIns="68569" bIns="34275" anchor="t" anchorCtr="0">
            <a:noAutofit/>
          </a:bodyPr>
          <a:lstStyle/>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độc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quyền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endParaRPr sz="2000" dirty="0">
              <a:latin typeface="Barlow Light" panose="00000400000000000000" pitchFamily="2" charset="0"/>
              <a:ea typeface="Calibri"/>
              <a:cs typeface="Times New Roman" panose="02020603050405020304" pitchFamily="18" charset="0"/>
              <a:sym typeface="Calibri"/>
            </a:endParaRPr>
          </a:p>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được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hình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thành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dưới</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những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hình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thức</a:t>
            </a:r>
            <a:r>
              <a:rPr lang="en-US" sz="2000" dirty="0">
                <a:latin typeface="Barlow Light" panose="00000400000000000000" pitchFamily="2" charset="0"/>
                <a:ea typeface="Calibri"/>
                <a:cs typeface="Times New Roman" panose="02020603050405020304" pitchFamily="18" charset="0"/>
                <a:sym typeface="Calibri"/>
              </a:rPr>
              <a:t> </a:t>
            </a:r>
            <a:endParaRPr sz="2000" dirty="0">
              <a:latin typeface="Barlow Light" panose="00000400000000000000" pitchFamily="2" charset="0"/>
              <a:ea typeface="Calibri"/>
              <a:cs typeface="Times New Roman" panose="02020603050405020304" pitchFamily="18" charset="0"/>
              <a:sym typeface="Calibri"/>
            </a:endParaRPr>
          </a:p>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thực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hiện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những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chức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năng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quan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trọng</a:t>
            </a:r>
            <a:r>
              <a:rPr lang="en-US" sz="2000" dirty="0">
                <a:latin typeface="Barlow Light" panose="00000400000000000000" pitchFamily="2" charset="0"/>
                <a:ea typeface="Calibri"/>
                <a:cs typeface="Times New Roman" panose="02020603050405020304" pitchFamily="18" charset="0"/>
                <a:sym typeface="Calibri"/>
              </a:rPr>
              <a:t>.</a:t>
            </a:r>
            <a:endParaRPr sz="2000" dirty="0">
              <a:latin typeface="Barlow Light" panose="00000400000000000000" pitchFamily="2" charset="0"/>
              <a:ea typeface="Calibri"/>
              <a:cs typeface="Times New Roman" panose="02020603050405020304" pitchFamily="18" charset="0"/>
              <a:sym typeface="Calibri"/>
            </a:endParaRPr>
          </a:p>
        </p:txBody>
      </p:sp>
      <p:sp>
        <p:nvSpPr>
          <p:cNvPr id="294" name="Google Shape;294;p27"/>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295" name="Google Shape;295;p27"/>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296" name="Google Shape;296;p27"/>
          <p:cNvPicPr preferRelativeResize="0"/>
          <p:nvPr/>
        </p:nvPicPr>
        <p:blipFill>
          <a:blip r:embed="rId3">
            <a:alphaModFix/>
          </a:blip>
          <a:stretch>
            <a:fillRect/>
          </a:stretch>
        </p:blipFill>
        <p:spPr>
          <a:xfrm>
            <a:off x="5238749" y="1174750"/>
            <a:ext cx="3263513" cy="254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a:cs typeface="Calibri"/>
                <a:sym typeface="Calibri"/>
              </a:rPr>
              <a:t>Sở</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hữu</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độc</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quyền</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nhà</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nước</a:t>
            </a:r>
            <a:endParaRPr sz="1050" dirty="0">
              <a:latin typeface="Barlow Light" panose="00000400000000000000" pitchFamily="2" charset="0"/>
              <a:ea typeface="Calibri"/>
              <a:cs typeface="Calibri"/>
              <a:sym typeface="Calibri"/>
            </a:endParaRPr>
          </a:p>
        </p:txBody>
      </p:sp>
      <p:sp>
        <p:nvSpPr>
          <p:cNvPr id="303" name="Google Shape;303;p28"/>
          <p:cNvSpPr/>
          <p:nvPr/>
        </p:nvSpPr>
        <p:spPr>
          <a:xfrm>
            <a:off x="327619" y="996731"/>
            <a:ext cx="7716150" cy="2833425"/>
          </a:xfrm>
          <a:prstGeom prst="rect">
            <a:avLst/>
          </a:prstGeom>
          <a:noFill/>
          <a:ln>
            <a:noFill/>
          </a:ln>
        </p:spPr>
        <p:txBody>
          <a:bodyPr spcFirstLastPara="1" wrap="square" lIns="68569" tIns="34275" rIns="68569" bIns="34275" anchor="t" anchorCtr="0">
            <a:noAutofit/>
          </a:bodyPr>
          <a:lstStyle/>
          <a:p>
            <a:pPr marL="342900"/>
            <a:r>
              <a:rPr lang="en-US" sz="1350" dirty="0">
                <a:solidFill>
                  <a:srgbClr val="333333"/>
                </a:solidFill>
                <a:highlight>
                  <a:srgbClr val="EEEEEE"/>
                </a:highlight>
                <a:latin typeface="Barlow Light" panose="00000400000000000000" pitchFamily="2" charset="0"/>
              </a:rPr>
              <a:t>		</a:t>
            </a:r>
          </a:p>
          <a:p>
            <a:pPr marL="342900"/>
            <a:r>
              <a:rPr lang="vi-VN" sz="1350" dirty="0">
                <a:solidFill>
                  <a:srgbClr val="333333"/>
                </a:solidFill>
                <a:highlight>
                  <a:srgbClr val="EEEEEE"/>
                </a:highlight>
                <a:latin typeface="Barlow Light" panose="00000400000000000000" pitchFamily="2" charset="0"/>
              </a:rPr>
              <a:t>Sở hữu độc quyền nhà nước là sở hữu tập thể của giai cấp tư bản độc quyền có nhiệm vụ ủng hộ và phục vụ lợi ích của tư bản độc quyền nhằm duy trì sự tồn tại của chủ nghĩa tư bản. </a:t>
            </a: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endParaRPr sz="1350" dirty="0">
              <a:solidFill>
                <a:srgbClr val="333333"/>
              </a:solidFill>
              <a:highlight>
                <a:srgbClr val="EEEEEE"/>
              </a:highlight>
              <a:latin typeface="Barlow Light" panose="00000400000000000000" pitchFamily="2" charset="0"/>
            </a:endParaRPr>
          </a:p>
        </p:txBody>
      </p:sp>
      <p:sp>
        <p:nvSpPr>
          <p:cNvPr id="304" name="Google Shape;304;p28"/>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05" name="Google Shape;305;p28"/>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sp>
        <p:nvSpPr>
          <p:cNvPr id="306" name="Google Shape;306;p28"/>
          <p:cNvSpPr/>
          <p:nvPr/>
        </p:nvSpPr>
        <p:spPr>
          <a:xfrm>
            <a:off x="3306029" y="2331394"/>
            <a:ext cx="1109475" cy="606825"/>
          </a:xfrm>
          <a:prstGeom prst="mathPlus">
            <a:avLst>
              <a:gd name="adj1" fmla="val 23520"/>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07" name="Google Shape;307;p28"/>
          <p:cNvSpPr/>
          <p:nvPr/>
        </p:nvSpPr>
        <p:spPr>
          <a:xfrm>
            <a:off x="830400" y="2373244"/>
            <a:ext cx="23424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algn="ctr">
              <a:buClr>
                <a:schemeClr val="dk1"/>
              </a:buClr>
              <a:buSzPts val="1100"/>
            </a:pPr>
            <a:r>
              <a:rPr lang="en-US" sz="1350" b="1" dirty="0">
                <a:solidFill>
                  <a:srgbClr val="FFFFFF"/>
                </a:solidFill>
                <a:latin typeface="Barlow Light" panose="00000400000000000000" pitchFamily="2" charset="0"/>
              </a:rPr>
              <a:t>SỞ HỮU NHÀ NƯỚC</a:t>
            </a:r>
            <a:endParaRPr sz="1350" b="1" dirty="0">
              <a:solidFill>
                <a:srgbClr val="FFFFFF"/>
              </a:solidFill>
              <a:latin typeface="Barlow Light" panose="00000400000000000000" pitchFamily="2" charset="0"/>
            </a:endParaRPr>
          </a:p>
        </p:txBody>
      </p:sp>
      <p:sp>
        <p:nvSpPr>
          <p:cNvPr id="308" name="Google Shape;308;p28"/>
          <p:cNvSpPr/>
          <p:nvPr/>
        </p:nvSpPr>
        <p:spPr>
          <a:xfrm>
            <a:off x="4821281" y="2373244"/>
            <a:ext cx="33711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marL="342900">
              <a:buClr>
                <a:schemeClr val="dk1"/>
              </a:buClr>
              <a:buSzPts val="1100"/>
            </a:pPr>
            <a:r>
              <a:rPr lang="en-US" sz="1350" b="1">
                <a:solidFill>
                  <a:srgbClr val="FFFFFF"/>
                </a:solidFill>
                <a:latin typeface="Barlow Light" panose="00000400000000000000" pitchFamily="2" charset="0"/>
              </a:rPr>
              <a:t>SỞ HỮU ĐỘC QUYỀN TƯ NHÂN</a:t>
            </a:r>
            <a:endParaRPr sz="1350" b="1">
              <a:solidFill>
                <a:srgbClr val="FFFFFF"/>
              </a:solidFill>
              <a:latin typeface="Barlow Light" panose="00000400000000000000" pitchFamily="2" charset="0"/>
            </a:endParaRPr>
          </a:p>
        </p:txBody>
      </p:sp>
      <p:sp>
        <p:nvSpPr>
          <p:cNvPr id="309" name="Google Shape;309;p28"/>
          <p:cNvSpPr/>
          <p:nvPr/>
        </p:nvSpPr>
        <p:spPr>
          <a:xfrm>
            <a:off x="830400" y="3265444"/>
            <a:ext cx="669150" cy="2574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68569" tIns="68569" rIns="68569" bIns="68569" anchor="t" anchorCtr="0">
            <a:noAutofit/>
          </a:bodyPr>
          <a:lstStyle/>
          <a:p>
            <a:endParaRPr sz="1050">
              <a:solidFill>
                <a:srgbClr val="FDAD01"/>
              </a:solidFill>
              <a:latin typeface="Barlow Light" panose="00000400000000000000" pitchFamily="2" charset="0"/>
            </a:endParaRPr>
          </a:p>
        </p:txBody>
      </p:sp>
      <p:sp>
        <p:nvSpPr>
          <p:cNvPr id="310" name="Google Shape;310;p28"/>
          <p:cNvSpPr txBox="1"/>
          <p:nvPr/>
        </p:nvSpPr>
        <p:spPr>
          <a:xfrm>
            <a:off x="2105569" y="3127613"/>
            <a:ext cx="3893175" cy="438525"/>
          </a:xfrm>
          <a:prstGeom prst="rect">
            <a:avLst/>
          </a:prstGeom>
          <a:noFill/>
          <a:ln>
            <a:noFill/>
          </a:ln>
        </p:spPr>
        <p:txBody>
          <a:bodyPr spcFirstLastPara="1" wrap="square" lIns="68569" tIns="68569" rIns="68569" bIns="68569" anchor="t" anchorCtr="0">
            <a:noAutofit/>
          </a:bodyPr>
          <a:lstStyle/>
          <a:p>
            <a:r>
              <a:rPr lang="en-US" sz="1800" b="1">
                <a:latin typeface="Barlow Light" panose="00000400000000000000" pitchFamily="2" charset="0"/>
                <a:ea typeface="Calibri"/>
                <a:cs typeface="Calibri"/>
                <a:sym typeface="Calibri"/>
              </a:rPr>
              <a:t>Duy trì sự tồn tại của chủ nghĩa tư bản</a:t>
            </a:r>
            <a:endParaRPr sz="1800" b="1">
              <a:latin typeface="Barlow Light" panose="00000400000000000000" pitchFamily="2" charset="0"/>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a:solidFill>
                  <a:srgbClr val="333134"/>
                </a:solidFill>
                <a:latin typeface="Barlow Light" panose="00000400000000000000" pitchFamily="2" charset="0"/>
                <a:ea typeface="Calibri"/>
                <a:cs typeface="Calibri"/>
                <a:sym typeface="Calibri"/>
              </a:rPr>
              <a:t>Hình thức</a:t>
            </a:r>
            <a:endParaRPr sz="1050">
              <a:latin typeface="Barlow Light" panose="00000400000000000000" pitchFamily="2" charset="0"/>
              <a:ea typeface="Calibri"/>
              <a:cs typeface="Calibri"/>
              <a:sym typeface="Calibri"/>
            </a:endParaRPr>
          </a:p>
        </p:txBody>
      </p:sp>
      <p:sp>
        <p:nvSpPr>
          <p:cNvPr id="317" name="Google Shape;317;p29"/>
          <p:cNvSpPr/>
          <p:nvPr/>
        </p:nvSpPr>
        <p:spPr>
          <a:xfrm>
            <a:off x="290438" y="1393330"/>
            <a:ext cx="4354875" cy="2526201"/>
          </a:xfrm>
          <a:prstGeom prst="rect">
            <a:avLst/>
          </a:prstGeom>
          <a:noFill/>
          <a:ln>
            <a:noFill/>
          </a:ln>
        </p:spPr>
        <p:txBody>
          <a:bodyPr spcFirstLastPara="1" wrap="square" lIns="68569" tIns="34275" rIns="68569" bIns="34275" anchor="t" anchorCtr="0">
            <a:noAutofit/>
          </a:bodyPr>
          <a:lstStyle/>
          <a:p>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Sở</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hữu</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độc</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quyền</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nhà</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nước</a:t>
            </a:r>
            <a:r>
              <a:rPr lang="en-US" sz="1800"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được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hình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thành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dưới</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nhiều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hình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thức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khác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nhau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như</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a:t>
            </a:r>
            <a:r>
              <a:rPr lang="en-US" sz="1800" dirty="0">
                <a:solidFill>
                  <a:srgbClr val="333333"/>
                </a:solidFill>
                <a:highlight>
                  <a:srgbClr val="EEEEEE"/>
                </a:highlight>
                <a:latin typeface="Barlow Light" panose="00000400000000000000" pitchFamily="2" charset="0"/>
                <a:cs typeface="Times New Roman" panose="02020603050405020304" pitchFamily="18" charset="0"/>
              </a:rPr>
              <a:t> </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Động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sản</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Bất</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động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sản</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Doanh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nghiệp</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nhà</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nước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thuộc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lĩnh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vực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kết</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cấu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hạ</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tầng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kinh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tế</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xã</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hội</a:t>
            </a:r>
            <a:r>
              <a:rPr lang="en-US" sz="1800" dirty="0">
                <a:solidFill>
                  <a:srgbClr val="333333"/>
                </a:solidFill>
                <a:highlight>
                  <a:srgbClr val="EEEEEE"/>
                </a:highlight>
                <a:latin typeface="Barlow Light" panose="00000400000000000000" pitchFamily="2" charset="0"/>
                <a:ea typeface="Calibri"/>
                <a:cs typeface="Times New Roman" panose="02020603050405020304" pitchFamily="18" charset="0"/>
                <a:sym typeface="Calibri"/>
              </a:rPr>
              <a:t> </a:t>
            </a:r>
            <a:endParaRPr sz="1800" b="1" dirty="0">
              <a:solidFill>
                <a:srgbClr val="FDAD01"/>
              </a:solidFill>
              <a:latin typeface="Barlow Light" panose="00000400000000000000" pitchFamily="2" charset="0"/>
              <a:ea typeface="Calibri"/>
              <a:cs typeface="Times New Roman" panose="02020603050405020304" pitchFamily="18" charset="0"/>
              <a:sym typeface="Calibri"/>
            </a:endParaRPr>
          </a:p>
        </p:txBody>
      </p:sp>
      <p:sp>
        <p:nvSpPr>
          <p:cNvPr id="318" name="Google Shape;318;p29"/>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19" name="Google Shape;319;p29"/>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20" name="Google Shape;320;p29"/>
          <p:cNvPicPr preferRelativeResize="0"/>
          <p:nvPr/>
        </p:nvPicPr>
        <p:blipFill>
          <a:blip r:embed="rId3">
            <a:alphaModFix/>
          </a:blip>
          <a:stretch>
            <a:fillRect/>
          </a:stretch>
        </p:blipFill>
        <p:spPr>
          <a:xfrm>
            <a:off x="4759612" y="752325"/>
            <a:ext cx="3717863" cy="29410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a:cs typeface="Calibri"/>
                <a:sym typeface="Calibri"/>
              </a:rPr>
              <a:t>Chức</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năng</a:t>
            </a:r>
            <a:endParaRPr sz="1050" dirty="0">
              <a:latin typeface="Barlow Light" panose="00000400000000000000" pitchFamily="2" charset="0"/>
              <a:ea typeface="Calibri"/>
              <a:cs typeface="Calibri"/>
              <a:sym typeface="Calibri"/>
            </a:endParaRPr>
          </a:p>
        </p:txBody>
      </p:sp>
      <p:sp>
        <p:nvSpPr>
          <p:cNvPr id="327" name="Google Shape;327;p30"/>
          <p:cNvSpPr/>
          <p:nvPr/>
        </p:nvSpPr>
        <p:spPr>
          <a:xfrm>
            <a:off x="290438" y="1666429"/>
            <a:ext cx="4354875" cy="861975"/>
          </a:xfrm>
          <a:prstGeom prst="rect">
            <a:avLst/>
          </a:prstGeom>
          <a:noFill/>
          <a:ln>
            <a:noFill/>
          </a:ln>
        </p:spPr>
        <p:txBody>
          <a:bodyPr spcFirstLastPara="1" wrap="square" lIns="68569" tIns="34275" rIns="68569" bIns="34275" anchor="t" anchorCtr="0">
            <a:noAutofit/>
          </a:bodyPr>
          <a:lstStyle/>
          <a:p>
            <a:endParaRPr sz="1500">
              <a:solidFill>
                <a:srgbClr val="333333"/>
              </a:solidFill>
              <a:highlight>
                <a:srgbClr val="EEEEEE"/>
              </a:highlight>
            </a:endParaRPr>
          </a:p>
        </p:txBody>
      </p:sp>
      <p:sp>
        <p:nvSpPr>
          <p:cNvPr id="328" name="Google Shape;328;p30"/>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a:ea typeface="Calibri"/>
              <a:cs typeface="Calibri"/>
              <a:sym typeface="Calibri"/>
            </a:endParaRPr>
          </a:p>
        </p:txBody>
      </p:sp>
      <p:sp>
        <p:nvSpPr>
          <p:cNvPr id="329" name="Google Shape;329;p30"/>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pic>
        <p:nvPicPr>
          <p:cNvPr id="330" name="Google Shape;330;p30"/>
          <p:cNvPicPr preferRelativeResize="0"/>
          <p:nvPr/>
        </p:nvPicPr>
        <p:blipFill>
          <a:blip r:embed="rId3">
            <a:alphaModFix/>
          </a:blip>
          <a:stretch>
            <a:fillRect/>
          </a:stretch>
        </p:blipFill>
        <p:spPr>
          <a:xfrm>
            <a:off x="1283044" y="892369"/>
            <a:ext cx="6577913" cy="29837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Calibri"/>
              <a:ea typeface="Calibri"/>
              <a:cs typeface="Calibri"/>
              <a:sym typeface="Calibri"/>
            </a:endParaRPr>
          </a:p>
        </p:txBody>
      </p:sp>
      <p:sp>
        <p:nvSpPr>
          <p:cNvPr id="337" name="Google Shape;337;p31"/>
          <p:cNvSpPr/>
          <p:nvPr/>
        </p:nvSpPr>
        <p:spPr>
          <a:xfrm>
            <a:off x="197419" y="992719"/>
            <a:ext cx="4354875" cy="1622475"/>
          </a:xfrm>
          <a:prstGeom prst="rect">
            <a:avLst/>
          </a:prstGeom>
          <a:noFill/>
          <a:ln>
            <a:noFill/>
          </a:ln>
        </p:spPr>
        <p:txBody>
          <a:bodyPr spcFirstLastPara="1" wrap="square" lIns="68569" tIns="34275" rIns="68569" bIns="34275" anchor="t" anchorCtr="0">
            <a:noAutofit/>
          </a:bodyPr>
          <a:lstStyle/>
          <a:p>
            <a:endParaRPr sz="1350" dirty="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dirty="0" err="1">
                <a:solidFill>
                  <a:srgbClr val="333333"/>
                </a:solidFill>
                <a:highlight>
                  <a:srgbClr val="EEEEEE"/>
                </a:highlight>
                <a:latin typeface="Barlow Light" panose="00000400000000000000" pitchFamily="2" charset="0"/>
              </a:rPr>
              <a:t>Một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là</a:t>
            </a:r>
            <a:r>
              <a:rPr lang="en-US" sz="1800" b="1" dirty="0">
                <a:solidFill>
                  <a:srgbClr val="333333"/>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mở</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rộng</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sản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xuất</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tư</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bản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chủ</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nghĩa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bảo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đảm</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địa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bàn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rộng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lớn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cho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sự</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phát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triển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của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chủ</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nghĩa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tư</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bản</a:t>
            </a:r>
            <a:endParaRPr sz="1800" b="1" dirty="0">
              <a:solidFill>
                <a:srgbClr val="333333"/>
              </a:solidFill>
              <a:highlight>
                <a:srgbClr val="EEEEEE"/>
              </a:highlight>
              <a:latin typeface="Barlow Light" panose="00000400000000000000" pitchFamily="2" charset="0"/>
            </a:endParaRPr>
          </a:p>
        </p:txBody>
      </p:sp>
      <p:sp>
        <p:nvSpPr>
          <p:cNvPr id="338" name="Google Shape;338;p31"/>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a:ea typeface="Calibri"/>
              <a:cs typeface="Calibri"/>
              <a:sym typeface="Calibri"/>
            </a:endParaRPr>
          </a:p>
        </p:txBody>
      </p:sp>
      <p:sp>
        <p:nvSpPr>
          <p:cNvPr id="339" name="Google Shape;339;p31"/>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pic>
        <p:nvPicPr>
          <p:cNvPr id="340" name="Google Shape;340;p31"/>
          <p:cNvPicPr preferRelativeResize="0"/>
          <p:nvPr/>
        </p:nvPicPr>
        <p:blipFill>
          <a:blip r:embed="rId3">
            <a:alphaModFix/>
          </a:blip>
          <a:stretch>
            <a:fillRect/>
          </a:stretch>
        </p:blipFill>
        <p:spPr>
          <a:xfrm>
            <a:off x="4821601" y="384207"/>
            <a:ext cx="3920081" cy="30241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ctrTitle"/>
          </p:nvPr>
        </p:nvSpPr>
        <p:spPr>
          <a:xfrm>
            <a:off x="478480" y="1918112"/>
            <a:ext cx="6348024" cy="1307276"/>
          </a:xfrm>
          <a:prstGeom prst="rect">
            <a:avLst/>
          </a:prstGeom>
          <a:noFill/>
          <a:ln>
            <a:noFill/>
          </a:ln>
        </p:spPr>
        <p:txBody>
          <a:bodyPr spcFirstLastPara="1" wrap="square" lIns="0" tIns="0" rIns="0" bIns="0" anchor="b" anchorCtr="0">
            <a:noAutofit/>
          </a:bodyPr>
          <a:lstStyle/>
          <a:p>
            <a:pPr marL="76200" lvl="0" algn="ctr">
              <a:lnSpc>
                <a:spcPct val="115000"/>
              </a:lnSpc>
              <a:spcBef>
                <a:spcPts val="600"/>
              </a:spcBef>
              <a:buSzPts val="2400"/>
            </a:pPr>
            <a:r>
              <a:rPr lang="en-US" sz="3200" b="1" dirty="0">
                <a:latin typeface="Barlow Light" panose="00000400000000000000" pitchFamily="2" charset="0"/>
                <a:ea typeface="Arial"/>
                <a:cs typeface="Times New Roman" panose="02020603050405020304" pitchFamily="18" charset="0"/>
                <a:sym typeface="Arial"/>
              </a:rPr>
              <a:t>1.1.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nhà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nước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tác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endParaRPr lang="vi-VN" sz="3200" b="1" dirty="0">
              <a:latin typeface="Barlow Light" panose="00000400000000000000" pitchFamily="2" charset="0"/>
              <a:ea typeface="Arial"/>
              <a:cs typeface="Times New Roman" panose="02020603050405020304" pitchFamily="18" charset="0"/>
              <a:sym typeface="Arial"/>
            </a:endParaRPr>
          </a:p>
        </p:txBody>
      </p:sp>
      <p:sp>
        <p:nvSpPr>
          <p:cNvPr id="544" name="Google Shape;544;p17"/>
          <p:cNvSpPr txBox="1">
            <a:spLocks noGrp="1"/>
          </p:cNvSpPr>
          <p:nvPr>
            <p:ph type="sldNum" idx="4294967295"/>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4" name="Picture 3">
            <a:extLst>
              <a:ext uri="{FF2B5EF4-FFF2-40B4-BE49-F238E27FC236}">
                <a16:creationId xmlns:a16="http://schemas.microsoft.com/office/drawing/2014/main" id="{28492A66-ACA2-425C-A2CC-9D511E1FCAC6}"/>
              </a:ext>
            </a:extLst>
          </p:cNvPr>
          <p:cNvPicPr>
            <a:picLocks noChangeAspect="1"/>
          </p:cNvPicPr>
          <p:nvPr/>
        </p:nvPicPr>
        <p:blipFill>
          <a:blip r:embed="rId3"/>
          <a:stretch>
            <a:fillRect/>
          </a:stretch>
        </p:blipFill>
        <p:spPr>
          <a:xfrm>
            <a:off x="7731410" y="165859"/>
            <a:ext cx="1324204" cy="357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p:nvPr/>
        </p:nvSpPr>
        <p:spPr>
          <a:xfrm>
            <a:off x="172637" y="187106"/>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a:cs typeface="Calibri"/>
              <a:sym typeface="Calibri"/>
            </a:endParaRPr>
          </a:p>
        </p:txBody>
      </p:sp>
      <p:sp>
        <p:nvSpPr>
          <p:cNvPr id="347" name="Google Shape;347;p32"/>
          <p:cNvSpPr/>
          <p:nvPr/>
        </p:nvSpPr>
        <p:spPr>
          <a:xfrm>
            <a:off x="278044" y="1418118"/>
            <a:ext cx="4354875" cy="1482075"/>
          </a:xfrm>
          <a:prstGeom prst="rect">
            <a:avLst/>
          </a:prstGeom>
          <a:noFill/>
          <a:ln>
            <a:noFill/>
          </a:ln>
        </p:spPr>
        <p:txBody>
          <a:bodyPr spcFirstLastPara="1" wrap="square" lIns="68569" tIns="34275" rIns="68569" bIns="34275" anchor="t" anchorCtr="0">
            <a:noAutofit/>
          </a:bodyPr>
          <a:lstStyle/>
          <a:p>
            <a:endParaRPr sz="1350" dirty="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dirty="0">
                <a:solidFill>
                  <a:srgbClr val="333333"/>
                </a:solidFill>
                <a:highlight>
                  <a:srgbClr val="EEEEEE"/>
                </a:highlight>
                <a:latin typeface="Barlow Light" panose="00000400000000000000" pitchFamily="2" charset="0"/>
              </a:rPr>
              <a:t>Hai </a:t>
            </a:r>
            <a:r>
              <a:rPr lang="en-US" sz="1800" b="1" dirty="0" err="1">
                <a:solidFill>
                  <a:srgbClr val="333333"/>
                </a:solidFill>
                <a:highlight>
                  <a:srgbClr val="EEEEEE"/>
                </a:highlight>
                <a:latin typeface="Barlow Light" panose="00000400000000000000" pitchFamily="2" charset="0"/>
              </a:rPr>
              <a:t>là</a:t>
            </a:r>
            <a:r>
              <a:rPr lang="en-US" sz="1800" b="1" dirty="0">
                <a:solidFill>
                  <a:srgbClr val="333333"/>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giải</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phóng</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tư</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bản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của</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tổ</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chức</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độc</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quyền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từ</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những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ngành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ít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lãi</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để</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đưa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vào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những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ngành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kinh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doanh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có</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hiệu</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quả</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hơn</a:t>
            </a:r>
            <a:r>
              <a:rPr lang="en-US" sz="1800" b="1" dirty="0">
                <a:solidFill>
                  <a:srgbClr val="333333"/>
                </a:solidFill>
                <a:highlight>
                  <a:srgbClr val="EEEEEE"/>
                </a:highlight>
                <a:latin typeface="Barlow Light" panose="00000400000000000000" pitchFamily="2" charset="0"/>
              </a:rPr>
              <a:t>.</a:t>
            </a:r>
            <a:endParaRPr sz="1800" b="1" dirty="0">
              <a:solidFill>
                <a:srgbClr val="333333"/>
              </a:solidFill>
              <a:highlight>
                <a:srgbClr val="EEEEEE"/>
              </a:highlight>
              <a:latin typeface="Barlow Light" panose="00000400000000000000" pitchFamily="2" charset="0"/>
            </a:endParaRPr>
          </a:p>
        </p:txBody>
      </p:sp>
      <p:sp>
        <p:nvSpPr>
          <p:cNvPr id="348" name="Google Shape;348;p32"/>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49" name="Google Shape;349;p32"/>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50" name="Google Shape;350;p32"/>
          <p:cNvPicPr preferRelativeResize="0"/>
          <p:nvPr/>
        </p:nvPicPr>
        <p:blipFill>
          <a:blip r:embed="rId3">
            <a:alphaModFix/>
          </a:blip>
          <a:stretch>
            <a:fillRect/>
          </a:stretch>
        </p:blipFill>
        <p:spPr>
          <a:xfrm>
            <a:off x="4685251" y="774700"/>
            <a:ext cx="3918999" cy="27934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3"/>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a:cs typeface="Calibri"/>
              <a:sym typeface="Calibri"/>
            </a:endParaRPr>
          </a:p>
        </p:txBody>
      </p:sp>
      <p:sp>
        <p:nvSpPr>
          <p:cNvPr id="357" name="Google Shape;357;p33"/>
          <p:cNvSpPr/>
          <p:nvPr/>
        </p:nvSpPr>
        <p:spPr>
          <a:xfrm>
            <a:off x="197419" y="1331362"/>
            <a:ext cx="4354875" cy="1482075"/>
          </a:xfrm>
          <a:prstGeom prst="rect">
            <a:avLst/>
          </a:prstGeom>
          <a:noFill/>
          <a:ln>
            <a:noFill/>
          </a:ln>
        </p:spPr>
        <p:txBody>
          <a:bodyPr spcFirstLastPara="1" wrap="square" lIns="68569" tIns="34275" rIns="68569" bIns="34275" anchor="t" anchorCtr="0">
            <a:noAutofit/>
          </a:bodyPr>
          <a:lstStyle/>
          <a:p>
            <a:endParaRPr sz="135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a:solidFill>
                  <a:srgbClr val="333333"/>
                </a:solidFill>
                <a:highlight>
                  <a:srgbClr val="EEEEEE"/>
                </a:highlight>
                <a:latin typeface="Barlow Light" panose="00000400000000000000" pitchFamily="2" charset="0"/>
              </a:rPr>
              <a:t>Ba là, </a:t>
            </a:r>
            <a:r>
              <a:rPr lang="en-US" sz="1800" b="1">
                <a:solidFill>
                  <a:srgbClr val="FDAD01"/>
                </a:solidFill>
                <a:highlight>
                  <a:srgbClr val="EEEEEE"/>
                </a:highlight>
                <a:latin typeface="Barlow Light" panose="00000400000000000000" pitchFamily="2" charset="0"/>
              </a:rPr>
              <a:t>làm chỗ dựa về kinh tế cho nhà nước</a:t>
            </a:r>
            <a:r>
              <a:rPr lang="en-US" sz="1800" b="1">
                <a:solidFill>
                  <a:srgbClr val="333333"/>
                </a:solidFill>
                <a:highlight>
                  <a:srgbClr val="EEEEEE"/>
                </a:highlight>
                <a:latin typeface="Barlow Light" panose="00000400000000000000" pitchFamily="2" charset="0"/>
              </a:rPr>
              <a:t> để nhà nước điều tiết một số quá trình kinh tế phục vụ lợi ích của tầng lớp tư bản độc quyền</a:t>
            </a:r>
            <a:endParaRPr sz="1800" b="1">
              <a:solidFill>
                <a:srgbClr val="333333"/>
              </a:solidFill>
              <a:highlight>
                <a:srgbClr val="EEEEEE"/>
              </a:highlight>
              <a:latin typeface="Barlow Light" panose="00000400000000000000" pitchFamily="2" charset="0"/>
            </a:endParaRPr>
          </a:p>
        </p:txBody>
      </p:sp>
      <p:sp>
        <p:nvSpPr>
          <p:cNvPr id="358" name="Google Shape;358;p33"/>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59" name="Google Shape;359;p33"/>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60" name="Google Shape;360;p33"/>
          <p:cNvPicPr preferRelativeResize="0"/>
          <p:nvPr/>
        </p:nvPicPr>
        <p:blipFill>
          <a:blip r:embed="rId3">
            <a:alphaModFix/>
          </a:blip>
          <a:stretch>
            <a:fillRect/>
          </a:stretch>
        </p:blipFill>
        <p:spPr>
          <a:xfrm>
            <a:off x="4846369" y="825500"/>
            <a:ext cx="3833331" cy="26539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68" name="Google Shape;368;p3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69" name="Google Shape;369;p34"/>
          <p:cNvSpPr/>
          <p:nvPr/>
        </p:nvSpPr>
        <p:spPr>
          <a:xfrm>
            <a:off x="504825" y="1242266"/>
            <a:ext cx="3855963" cy="2415333"/>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68569" tIns="34275" rIns="68569" bIns="34275" anchor="t" anchorCtr="0">
            <a:noAutofit/>
          </a:bodyPr>
          <a:lstStyle/>
          <a:p>
            <a:pPr>
              <a:lnSpc>
                <a:spcPct val="110000"/>
              </a:lnSpc>
            </a:pP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Hê</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thống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điều</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tiết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tê</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của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nha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nước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tư</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sản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là</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một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tổng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thể</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thiết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chế,thể</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của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nhà</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nước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có</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khả</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năng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điều</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tiết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sự</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vận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động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của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toàn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bộ</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nền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quôc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dân,toàn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bộ</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quá</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trình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tái</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sản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xuất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theo</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hướng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có</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lợi</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cho</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tầng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lớp</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tư</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bản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độc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quyền</a:t>
            </a:r>
            <a:endParaRPr sz="1800" i="1" dirty="0">
              <a:solidFill>
                <a:srgbClr val="7F7F7F"/>
              </a:solidFill>
              <a:latin typeface="Barlow Light" panose="00000400000000000000" pitchFamily="2" charset="0"/>
              <a:ea typeface="Calibri"/>
              <a:cs typeface="Times New Roman" panose="02020603050405020304" pitchFamily="18" charset="0"/>
              <a:sym typeface="Calibri"/>
            </a:endParaRPr>
          </a:p>
        </p:txBody>
      </p:sp>
      <p:sp>
        <p:nvSpPr>
          <p:cNvPr id="370" name="Google Shape;370;p34"/>
          <p:cNvSpPr/>
          <p:nvPr/>
        </p:nvSpPr>
        <p:spPr>
          <a:xfrm>
            <a:off x="104336" y="1459695"/>
            <a:ext cx="292642" cy="286871"/>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5" y="26"/>
                </a:moveTo>
                <a:cubicBezTo>
                  <a:pt x="43" y="25"/>
                  <a:pt x="41" y="24"/>
                  <a:pt x="41" y="22"/>
                </a:cubicBezTo>
                <a:cubicBezTo>
                  <a:pt x="41" y="22"/>
                  <a:pt x="40" y="21"/>
                  <a:pt x="40" y="21"/>
                </a:cubicBezTo>
                <a:cubicBezTo>
                  <a:pt x="40" y="19"/>
                  <a:pt x="42" y="18"/>
                  <a:pt x="44" y="18"/>
                </a:cubicBezTo>
                <a:cubicBezTo>
                  <a:pt x="45" y="18"/>
                  <a:pt x="46" y="18"/>
                  <a:pt x="46" y="19"/>
                </a:cubicBezTo>
                <a:cubicBezTo>
                  <a:pt x="46" y="19"/>
                  <a:pt x="46" y="19"/>
                  <a:pt x="46" y="19"/>
                </a:cubicBezTo>
                <a:cubicBezTo>
                  <a:pt x="47" y="19"/>
                  <a:pt x="47" y="20"/>
                  <a:pt x="48" y="21"/>
                </a:cubicBezTo>
                <a:cubicBezTo>
                  <a:pt x="51" y="18"/>
                  <a:pt x="51" y="18"/>
                  <a:pt x="51" y="18"/>
                </a:cubicBezTo>
                <a:cubicBezTo>
                  <a:pt x="51" y="17"/>
                  <a:pt x="50" y="16"/>
                  <a:pt x="49" y="15"/>
                </a:cubicBezTo>
                <a:cubicBezTo>
                  <a:pt x="48" y="14"/>
                  <a:pt x="46" y="14"/>
                  <a:pt x="44" y="14"/>
                </a:cubicBezTo>
                <a:cubicBezTo>
                  <a:pt x="40" y="14"/>
                  <a:pt x="36" y="17"/>
                  <a:pt x="36" y="21"/>
                </a:cubicBezTo>
                <a:cubicBezTo>
                  <a:pt x="36" y="21"/>
                  <a:pt x="36" y="21"/>
                  <a:pt x="36" y="22"/>
                </a:cubicBezTo>
                <a:cubicBezTo>
                  <a:pt x="37" y="27"/>
                  <a:pt x="39" y="29"/>
                  <a:pt x="44" y="30"/>
                </a:cubicBezTo>
                <a:cubicBezTo>
                  <a:pt x="46" y="31"/>
                  <a:pt x="50" y="32"/>
                  <a:pt x="50" y="34"/>
                </a:cubicBezTo>
                <a:cubicBezTo>
                  <a:pt x="50" y="35"/>
                  <a:pt x="50" y="35"/>
                  <a:pt x="50" y="35"/>
                </a:cubicBezTo>
                <a:cubicBezTo>
                  <a:pt x="50" y="38"/>
                  <a:pt x="47" y="39"/>
                  <a:pt x="44" y="39"/>
                </a:cubicBezTo>
                <a:cubicBezTo>
                  <a:pt x="41" y="39"/>
                  <a:pt x="39" y="36"/>
                  <a:pt x="38" y="34"/>
                </a:cubicBezTo>
                <a:cubicBezTo>
                  <a:pt x="34" y="25"/>
                  <a:pt x="33" y="14"/>
                  <a:pt x="20" y="14"/>
                </a:cubicBezTo>
                <a:cubicBezTo>
                  <a:pt x="12" y="14"/>
                  <a:pt x="5" y="21"/>
                  <a:pt x="5" y="29"/>
                </a:cubicBezTo>
                <a:cubicBezTo>
                  <a:pt x="5" y="29"/>
                  <a:pt x="5" y="29"/>
                  <a:pt x="5" y="29"/>
                </a:cubicBezTo>
                <a:cubicBezTo>
                  <a:pt x="5" y="37"/>
                  <a:pt x="11" y="44"/>
                  <a:pt x="20" y="44"/>
                </a:cubicBezTo>
                <a:cubicBezTo>
                  <a:pt x="24" y="44"/>
                  <a:pt x="27" y="43"/>
                  <a:pt x="30" y="40"/>
                </a:cubicBezTo>
                <a:cubicBezTo>
                  <a:pt x="31" y="39"/>
                  <a:pt x="31" y="38"/>
                  <a:pt x="31" y="38"/>
                </a:cubicBezTo>
                <a:cubicBezTo>
                  <a:pt x="29" y="34"/>
                  <a:pt x="29" y="34"/>
                  <a:pt x="29" y="34"/>
                </a:cubicBezTo>
                <a:cubicBezTo>
                  <a:pt x="27" y="38"/>
                  <a:pt x="24" y="39"/>
                  <a:pt x="20" y="39"/>
                </a:cubicBezTo>
                <a:cubicBezTo>
                  <a:pt x="14" y="39"/>
                  <a:pt x="10" y="34"/>
                  <a:pt x="10" y="28"/>
                </a:cubicBezTo>
                <a:cubicBezTo>
                  <a:pt x="10" y="23"/>
                  <a:pt x="14" y="18"/>
                  <a:pt x="20" y="18"/>
                </a:cubicBezTo>
                <a:cubicBezTo>
                  <a:pt x="26" y="18"/>
                  <a:pt x="28" y="21"/>
                  <a:pt x="30" y="27"/>
                </a:cubicBezTo>
                <a:cubicBezTo>
                  <a:pt x="33" y="33"/>
                  <a:pt x="35" y="44"/>
                  <a:pt x="44" y="44"/>
                </a:cubicBezTo>
                <a:cubicBezTo>
                  <a:pt x="50" y="44"/>
                  <a:pt x="54" y="40"/>
                  <a:pt x="54" y="35"/>
                </a:cubicBezTo>
                <a:cubicBezTo>
                  <a:pt x="54" y="29"/>
                  <a:pt x="50" y="27"/>
                  <a:pt x="45" y="26"/>
                </a:cubicBezTo>
                <a:close/>
              </a:path>
            </a:pathLst>
          </a:custGeom>
          <a:solidFill>
            <a:srgbClr val="FDAD01"/>
          </a:solidFill>
          <a:ln>
            <a:noFill/>
          </a:ln>
        </p:spPr>
        <p:txBody>
          <a:bodyPr spcFirstLastPara="1" wrap="square" lIns="68569" tIns="34275" rIns="68569" bIns="34275" anchor="t" anchorCtr="0">
            <a:noAutofit/>
          </a:bodyPr>
          <a:lstStyle/>
          <a:p>
            <a:endParaRPr sz="1350">
              <a:solidFill>
                <a:schemeClr val="dk1"/>
              </a:solidFill>
              <a:latin typeface="Barlow Light" panose="00000400000000000000" pitchFamily="2" charset="0"/>
              <a:ea typeface="Calibri"/>
              <a:cs typeface="Calibri"/>
              <a:sym typeface="Calibri"/>
            </a:endParaRPr>
          </a:p>
        </p:txBody>
      </p:sp>
      <p:sp>
        <p:nvSpPr>
          <p:cNvPr id="371" name="Google Shape;371;p34"/>
          <p:cNvSpPr/>
          <p:nvPr/>
        </p:nvSpPr>
        <p:spPr>
          <a:xfrm>
            <a:off x="-84138" y="247283"/>
            <a:ext cx="7146789" cy="807975"/>
          </a:xfrm>
          <a:prstGeom prst="rect">
            <a:avLst/>
          </a:prstGeom>
          <a:noFill/>
          <a:ln>
            <a:noFill/>
          </a:ln>
        </p:spPr>
        <p:txBody>
          <a:bodyPr spcFirstLastPara="1" wrap="square" lIns="68569" tIns="34275" rIns="68569" bIns="34275" anchor="t" anchorCtr="0">
            <a:noAutofit/>
          </a:bodyPr>
          <a:lstStyle/>
          <a:p>
            <a:pPr algn="ctr"/>
            <a:r>
              <a:rPr lang="en-US" sz="2400" b="1" dirty="0">
                <a:solidFill>
                  <a:schemeClr val="tx1"/>
                </a:solidFill>
                <a:latin typeface="Barlow Light" panose="00000400000000000000" pitchFamily="2" charset="0"/>
                <a:ea typeface="Calibri"/>
                <a:cs typeface="Calibri"/>
                <a:sym typeface="Calibri"/>
              </a:rPr>
              <a:t>2.2.3. </a:t>
            </a:r>
            <a:r>
              <a:rPr lang="en-US" sz="2400" b="1" dirty="0">
                <a:solidFill>
                  <a:srgbClr val="FDAD01"/>
                </a:solidFill>
                <a:latin typeface="Barlow Light" panose="00000400000000000000" pitchFamily="2" charset="0"/>
                <a:ea typeface="Calibri"/>
                <a:cs typeface="Calibri"/>
                <a:sym typeface="Calibri"/>
              </a:rPr>
              <a:t>SỰ ĐIỀU TIẾT KINH TẾ CỦA</a:t>
            </a:r>
            <a:r>
              <a:rPr lang="en-US" sz="1050" dirty="0">
                <a:latin typeface="Barlow Light" panose="00000400000000000000" pitchFamily="2" charset="0"/>
                <a:ea typeface="Calibri"/>
              </a:rPr>
              <a:t> </a:t>
            </a:r>
            <a:r>
              <a:rPr lang="en-US" sz="2400" b="1" dirty="0">
                <a:solidFill>
                  <a:srgbClr val="333134"/>
                </a:solidFill>
                <a:latin typeface="Barlow Light" panose="00000400000000000000" pitchFamily="2" charset="0"/>
                <a:ea typeface="Calibri"/>
                <a:cs typeface="Calibri"/>
                <a:sym typeface="Calibri"/>
              </a:rPr>
              <a:t>NHÀ NƯỚC TƯ SẢN</a:t>
            </a:r>
            <a:endParaRPr sz="1050" dirty="0">
              <a:latin typeface="Barlow Light" panose="00000400000000000000" pitchFamily="2" charset="0"/>
            </a:endParaRPr>
          </a:p>
        </p:txBody>
      </p:sp>
      <p:grpSp>
        <p:nvGrpSpPr>
          <p:cNvPr id="372" name="Google Shape;372;p34"/>
          <p:cNvGrpSpPr/>
          <p:nvPr/>
        </p:nvGrpSpPr>
        <p:grpSpPr>
          <a:xfrm>
            <a:off x="3997595" y="1055197"/>
            <a:ext cx="5146406" cy="2714979"/>
            <a:chOff x="5757092" y="44959"/>
            <a:chExt cx="6673190" cy="3619972"/>
          </a:xfrm>
        </p:grpSpPr>
        <p:pic>
          <p:nvPicPr>
            <p:cNvPr id="373" name="Google Shape;373;p34"/>
            <p:cNvPicPr preferRelativeResize="0"/>
            <p:nvPr/>
          </p:nvPicPr>
          <p:blipFill rotWithShape="1">
            <a:blip r:embed="rId3">
              <a:alphaModFix/>
            </a:blip>
            <a:srcRect/>
            <a:stretch/>
          </p:blipFill>
          <p:spPr>
            <a:xfrm>
              <a:off x="5757092" y="44959"/>
              <a:ext cx="6673190" cy="3619972"/>
            </a:xfrm>
            <a:prstGeom prst="rect">
              <a:avLst/>
            </a:prstGeom>
            <a:noFill/>
            <a:ln>
              <a:noFill/>
            </a:ln>
          </p:spPr>
        </p:pic>
        <p:pic>
          <p:nvPicPr>
            <p:cNvPr id="374" name="Google Shape;374;p34" descr="Image result for kinh tes ảnh làm slide"/>
            <p:cNvPicPr preferRelativeResize="0"/>
            <p:nvPr/>
          </p:nvPicPr>
          <p:blipFill rotWithShape="1">
            <a:blip r:embed="rId4">
              <a:alphaModFix/>
            </a:blip>
            <a:srcRect/>
            <a:stretch/>
          </p:blipFill>
          <p:spPr>
            <a:xfrm>
              <a:off x="6996641" y="402124"/>
              <a:ext cx="4204758" cy="2619616"/>
            </a:xfrm>
            <a:prstGeom prst="rect">
              <a:avLst/>
            </a:prstGeom>
            <a:noFill/>
            <a:ln>
              <a:noFill/>
            </a:ln>
          </p:spPr>
        </p:pic>
      </p:gr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35"/>
          <p:cNvGrpSpPr/>
          <p:nvPr/>
        </p:nvGrpSpPr>
        <p:grpSpPr>
          <a:xfrm>
            <a:off x="0" y="4276814"/>
            <a:ext cx="9144000" cy="866456"/>
            <a:chOff x="0" y="2905843"/>
            <a:chExt cx="12192000" cy="3968652"/>
          </a:xfrm>
        </p:grpSpPr>
        <p:sp>
          <p:nvSpPr>
            <p:cNvPr id="382" name="Google Shape;382;p35"/>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83" name="Google Shape;383;p35"/>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pic>
        <p:nvPicPr>
          <p:cNvPr id="385" name="Google Shape;385;p35" descr="Image result for lê nin"/>
          <p:cNvPicPr preferRelativeResize="0"/>
          <p:nvPr/>
        </p:nvPicPr>
        <p:blipFill rotWithShape="1">
          <a:blip r:embed="rId3">
            <a:alphaModFix/>
          </a:blip>
          <a:srcRect/>
          <a:stretch/>
        </p:blipFill>
        <p:spPr>
          <a:xfrm>
            <a:off x="-680" y="0"/>
            <a:ext cx="3999650" cy="4276899"/>
          </a:xfrm>
          <a:prstGeom prst="rect">
            <a:avLst/>
          </a:prstGeom>
          <a:noFill/>
          <a:ln>
            <a:noFill/>
          </a:ln>
        </p:spPr>
      </p:pic>
      <p:grpSp>
        <p:nvGrpSpPr>
          <p:cNvPr id="386" name="Google Shape;386;p35"/>
          <p:cNvGrpSpPr/>
          <p:nvPr/>
        </p:nvGrpSpPr>
        <p:grpSpPr>
          <a:xfrm>
            <a:off x="4231383" y="825500"/>
            <a:ext cx="4456133" cy="2436748"/>
            <a:chOff x="5749447" y="649001"/>
            <a:chExt cx="5260931" cy="3760161"/>
          </a:xfrm>
        </p:grpSpPr>
        <p:sp>
          <p:nvSpPr>
            <p:cNvPr id="387" name="Google Shape;387;p35"/>
            <p:cNvSpPr/>
            <p:nvPr/>
          </p:nvSpPr>
          <p:spPr>
            <a:xfrm>
              <a:off x="5933027" y="758051"/>
              <a:ext cx="4955100" cy="3416400"/>
            </a:xfrm>
            <a:prstGeom prst="rect">
              <a:avLst/>
            </a:prstGeom>
            <a:solidFill>
              <a:schemeClr val="lt1"/>
            </a:solidFill>
            <a:ln>
              <a:noFill/>
            </a:ln>
          </p:spPr>
          <p:txBody>
            <a:bodyPr spcFirstLastPara="1" wrap="square" lIns="68569" tIns="34275" rIns="68569" bIns="34275" anchor="t" anchorCtr="0">
              <a:noAutofit/>
            </a:bodyPr>
            <a:lstStyle/>
            <a:p>
              <a:r>
                <a:rPr lang="en-US" sz="1800" b="1">
                  <a:solidFill>
                    <a:srgbClr val="FDAD01"/>
                  </a:solidFill>
                  <a:latin typeface="Calibri"/>
                  <a:ea typeface="Calibri"/>
                  <a:cs typeface="Calibri"/>
                  <a:sym typeface="Calibri"/>
                </a:rPr>
                <a:t>V.I.Lênin viết :</a:t>
              </a:r>
              <a:endParaRPr sz="1050"/>
            </a:p>
            <a:p>
              <a:r>
                <a:rPr lang="en-US" sz="1800" b="1">
                  <a:solidFill>
                    <a:srgbClr val="FDAD01"/>
                  </a:solidFill>
                  <a:latin typeface="Calibri"/>
                  <a:ea typeface="Calibri"/>
                  <a:cs typeface="Calibri"/>
                  <a:sym typeface="Calibri"/>
                </a:rPr>
                <a:t> </a:t>
              </a:r>
              <a:r>
                <a:rPr lang="en-US" sz="1800" i="1">
                  <a:solidFill>
                    <a:schemeClr val="dk1"/>
                  </a:solidFill>
                  <a:latin typeface="Calibri"/>
                  <a:ea typeface="Calibri"/>
                  <a:cs typeface="Calibri"/>
                  <a:sym typeface="Calibri"/>
                </a:rPr>
                <a:t>“Sự tập trung hóa và quốc tế hóa của chủ nghĩa tư bản ngày càng có quy mô rất lớn. Chủ nghĩa tư bản độc quyền biến thành chủ nghĩa tư bản độc quyền nhà nước; do tình thế thúc bách nên trong nhiều nước đã phải thi hành việc điều tiết xã hội đối với sản xuất và phân phối. ”</a:t>
              </a:r>
              <a:endParaRPr sz="1800" i="1">
                <a:solidFill>
                  <a:schemeClr val="dk1"/>
                </a:solidFill>
                <a:latin typeface="Calibri"/>
                <a:ea typeface="Calibri"/>
                <a:cs typeface="Calibri"/>
                <a:sym typeface="Calibri"/>
              </a:endParaRPr>
            </a:p>
          </p:txBody>
        </p:sp>
        <p:pic>
          <p:nvPicPr>
            <p:cNvPr id="388" name="Google Shape;388;p35"/>
            <p:cNvPicPr preferRelativeResize="0"/>
            <p:nvPr/>
          </p:nvPicPr>
          <p:blipFill rotWithShape="1">
            <a:blip r:embed="rId4">
              <a:alphaModFix/>
            </a:blip>
            <a:srcRect/>
            <a:stretch/>
          </p:blipFill>
          <p:spPr>
            <a:xfrm flipH="1">
              <a:off x="5749447" y="649001"/>
              <a:ext cx="5260931" cy="3760161"/>
            </a:xfrm>
            <a:prstGeom prst="rect">
              <a:avLst/>
            </a:prstGeom>
            <a:noFill/>
            <a:ln>
              <a:noFill/>
            </a:ln>
            <a:effectLst>
              <a:outerShdw blurRad="50800" dist="38100" dir="16200000" rotWithShape="0">
                <a:srgbClr val="000000">
                  <a:alpha val="40000"/>
                </a:srgbClr>
              </a:outerShdw>
            </a:effectLst>
          </p:spPr>
        </p:pic>
        <p:sp>
          <p:nvSpPr>
            <p:cNvPr id="389" name="Google Shape;389;p35"/>
            <p:cNvSpPr/>
            <p:nvPr/>
          </p:nvSpPr>
          <p:spPr>
            <a:xfrm>
              <a:off x="6670666" y="1667130"/>
              <a:ext cx="1737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 </a:t>
              </a:r>
              <a:endParaRPr sz="1050"/>
            </a:p>
          </p:txBody>
        </p:sp>
        <p:sp>
          <p:nvSpPr>
            <p:cNvPr id="390" name="Google Shape;390;p35"/>
            <p:cNvSpPr/>
            <p:nvPr/>
          </p:nvSpPr>
          <p:spPr>
            <a:xfrm>
              <a:off x="6670666" y="1667130"/>
              <a:ext cx="2121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  </a:t>
              </a:r>
              <a:endParaRPr sz="1050"/>
            </a:p>
          </p:txBody>
        </p:sp>
      </p:grpSp>
    </p:spTree>
  </p:cSld>
  <p:clrMapOvr>
    <a:masterClrMapping/>
  </p:clrMapOvr>
  <mc:AlternateContent xmlns:mc="http://schemas.openxmlformats.org/markup-compatibility/2006" xmlns:p14="http://schemas.microsoft.com/office/powerpoint/2010/main">
    <mc:Choice Requires="p14">
      <p:transition spd="slow" p14:dur="375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6"/>
          <p:cNvGrpSpPr/>
          <p:nvPr/>
        </p:nvGrpSpPr>
        <p:grpSpPr>
          <a:xfrm>
            <a:off x="0" y="4276814"/>
            <a:ext cx="9144000" cy="866456"/>
            <a:chOff x="0" y="2905843"/>
            <a:chExt cx="12192000" cy="3968652"/>
          </a:xfrm>
        </p:grpSpPr>
        <p:sp>
          <p:nvSpPr>
            <p:cNvPr id="397" name="Google Shape;397;p36"/>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98" name="Google Shape;398;p36"/>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grpSp>
      <p:sp>
        <p:nvSpPr>
          <p:cNvPr id="399" name="Google Shape;399;p36"/>
          <p:cNvSpPr txBox="1"/>
          <p:nvPr/>
        </p:nvSpPr>
        <p:spPr>
          <a:xfrm>
            <a:off x="197417" y="199505"/>
            <a:ext cx="5080725" cy="438525"/>
          </a:xfrm>
          <a:prstGeom prst="rect">
            <a:avLst/>
          </a:prstGeom>
          <a:noFill/>
          <a:ln>
            <a:noFill/>
          </a:ln>
        </p:spPr>
        <p:txBody>
          <a:bodyPr spcFirstLastPara="1" wrap="square" lIns="68569" tIns="34275" rIns="68569" bIns="34275" anchor="t" anchorCtr="0">
            <a:noAutofit/>
          </a:bodyPr>
          <a:lstStyle/>
          <a:p>
            <a:r>
              <a:rPr lang="en-US" sz="2400" b="1" dirty="0" err="1">
                <a:solidFill>
                  <a:srgbClr val="333134"/>
                </a:solidFill>
                <a:latin typeface="Barlow Light" panose="00000400000000000000" pitchFamily="2" charset="0"/>
                <a:ea typeface="Calibri"/>
                <a:cs typeface="Calibri"/>
                <a:sym typeface="Calibri"/>
              </a:rPr>
              <a:t>Chính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sách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kinh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tê</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va</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công</a:t>
            </a:r>
            <a:r>
              <a:rPr lang="en-US" sz="2400" b="1" dirty="0">
                <a:solidFill>
                  <a:srgbClr val="333134"/>
                </a:solidFill>
                <a:latin typeface="Barlow Light" panose="00000400000000000000" pitchFamily="2" charset="0"/>
                <a:ea typeface="Calibri"/>
                <a:cs typeface="Calibri"/>
                <a:sym typeface="Calibri"/>
              </a:rPr>
              <a:t> cụ </a:t>
            </a:r>
            <a:r>
              <a:rPr lang="en-US" sz="2400" b="1" dirty="0" err="1">
                <a:solidFill>
                  <a:srgbClr val="333134"/>
                </a:solidFill>
                <a:latin typeface="Barlow Light" panose="00000400000000000000" pitchFamily="2" charset="0"/>
                <a:ea typeface="Calibri"/>
                <a:cs typeface="Calibri"/>
                <a:sym typeface="Calibri"/>
              </a:rPr>
              <a:t>điều</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tiết</a:t>
            </a:r>
            <a:endParaRPr sz="2400" b="1" dirty="0">
              <a:solidFill>
                <a:srgbClr val="333134"/>
              </a:solidFill>
              <a:latin typeface="Barlow Light" panose="00000400000000000000" pitchFamily="2" charset="0"/>
              <a:ea typeface="Calibri"/>
              <a:cs typeface="Calibri"/>
              <a:sym typeface="Calibri"/>
            </a:endParaRPr>
          </a:p>
        </p:txBody>
      </p:sp>
      <p:sp>
        <p:nvSpPr>
          <p:cNvPr id="400" name="Google Shape;400;p36"/>
          <p:cNvSpPr/>
          <p:nvPr/>
        </p:nvSpPr>
        <p:spPr>
          <a:xfrm>
            <a:off x="4182152" y="638087"/>
            <a:ext cx="4354875" cy="17311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a:buAutoNum type="alphaUcPeriod"/>
            </a:pPr>
            <a:r>
              <a:rPr lang="en-US" sz="1800" b="1">
                <a:solidFill>
                  <a:srgbClr val="FDAD01"/>
                </a:solidFill>
                <a:latin typeface="Barlow Light" panose="00000400000000000000" pitchFamily="2" charset="0"/>
                <a:ea typeface="Calibri"/>
                <a:cs typeface="Calibri"/>
                <a:sym typeface="Calibri"/>
              </a:rPr>
              <a:t>Chính sách kinh tế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Chống khủng hoảng chu kỳ, chống lạm phát</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Tăng trưởng kinh tế</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Chính sách xã hội</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Kinh tế đối ngoại</a:t>
            </a:r>
            <a:endParaRPr sz="1800">
              <a:solidFill>
                <a:schemeClr val="dk1"/>
              </a:solidFill>
              <a:latin typeface="Barlow Light" panose="00000400000000000000" pitchFamily="2" charset="0"/>
              <a:ea typeface="Calibri"/>
              <a:cs typeface="Calibri"/>
              <a:sym typeface="Calibri"/>
            </a:endParaRPr>
          </a:p>
        </p:txBody>
      </p:sp>
      <p:sp>
        <p:nvSpPr>
          <p:cNvPr id="401" name="Google Shape;401;p36"/>
          <p:cNvSpPr/>
          <p:nvPr/>
        </p:nvSpPr>
        <p:spPr>
          <a:xfrm>
            <a:off x="4182152" y="2292683"/>
            <a:ext cx="4354875" cy="20083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a:buAutoNum type="alphaUcPeriod" startAt="2"/>
            </a:pPr>
            <a:r>
              <a:rPr lang="en-US" sz="1800" b="1">
                <a:solidFill>
                  <a:srgbClr val="FDAD01"/>
                </a:solidFill>
                <a:latin typeface="Barlow Light" panose="00000400000000000000" pitchFamily="2" charset="0"/>
                <a:ea typeface="Calibri"/>
                <a:cs typeface="Calibri"/>
                <a:sym typeface="Calibri"/>
              </a:rPr>
              <a:t>Công cụ điều tiết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Ngân sách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Thuế</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Hệ thống tiền tệ – tín dụng</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Doanh nghiệp nhà nước</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Kế hoạch hóa hay chương  trình hóa kinh tế </a:t>
            </a:r>
            <a:endParaRPr sz="1050">
              <a:latin typeface="Barlow Light" panose="00000400000000000000" pitchFamily="2" charset="0"/>
            </a:endParaRPr>
          </a:p>
        </p:txBody>
      </p:sp>
      <p:pic>
        <p:nvPicPr>
          <p:cNvPr id="402" name="Google Shape;402;p36" descr="Kết quả hình ảnh cho Chính sách kinh tế"/>
          <p:cNvPicPr preferRelativeResize="0"/>
          <p:nvPr/>
        </p:nvPicPr>
        <p:blipFill rotWithShape="1">
          <a:blip r:embed="rId3">
            <a:alphaModFix/>
          </a:blip>
          <a:srcRect/>
          <a:stretch/>
        </p:blipFill>
        <p:spPr>
          <a:xfrm>
            <a:off x="121723" y="1077894"/>
            <a:ext cx="2681046" cy="1685708"/>
          </a:xfrm>
          <a:prstGeom prst="rect">
            <a:avLst/>
          </a:prstGeom>
          <a:noFill/>
          <a:ln>
            <a:noFill/>
          </a:ln>
        </p:spPr>
      </p:pic>
      <p:pic>
        <p:nvPicPr>
          <p:cNvPr id="403" name="Google Shape;403;p36"/>
          <p:cNvPicPr preferRelativeResize="0"/>
          <p:nvPr/>
        </p:nvPicPr>
        <p:blipFill rotWithShape="1">
          <a:blip r:embed="rId4">
            <a:alphaModFix/>
          </a:blip>
          <a:srcRect/>
          <a:stretch/>
        </p:blipFill>
        <p:spPr>
          <a:xfrm flipH="1">
            <a:off x="0" y="1004085"/>
            <a:ext cx="2914650" cy="1903675"/>
          </a:xfrm>
          <a:prstGeom prst="rect">
            <a:avLst/>
          </a:prstGeom>
          <a:noFill/>
          <a:ln>
            <a:noFill/>
          </a:ln>
          <a:effectLst>
            <a:outerShdw blurRad="50800" dist="38100" dir="16200000" rotWithShape="0">
              <a:srgbClr val="000000">
                <a:alpha val="40000"/>
              </a:srgbClr>
            </a:outerShdw>
          </a:effectLst>
        </p:spPr>
      </p:pic>
      <p:pic>
        <p:nvPicPr>
          <p:cNvPr id="404" name="Google Shape;404;p36" descr="Kết quả hình ảnh cho Chính sách kinh tế"/>
          <p:cNvPicPr preferRelativeResize="0"/>
          <p:nvPr/>
        </p:nvPicPr>
        <p:blipFill rotWithShape="1">
          <a:blip r:embed="rId5">
            <a:alphaModFix/>
          </a:blip>
          <a:srcRect/>
          <a:stretch/>
        </p:blipFill>
        <p:spPr>
          <a:xfrm>
            <a:off x="1619969" y="3015201"/>
            <a:ext cx="1588650" cy="1035851"/>
          </a:xfrm>
          <a:prstGeom prst="rect">
            <a:avLst/>
          </a:prstGeom>
          <a:noFill/>
          <a:ln>
            <a:noFill/>
          </a:ln>
        </p:spPr>
      </p:pic>
      <p:pic>
        <p:nvPicPr>
          <p:cNvPr id="405" name="Google Shape;405;p36"/>
          <p:cNvPicPr preferRelativeResize="0"/>
          <p:nvPr/>
        </p:nvPicPr>
        <p:blipFill rotWithShape="1">
          <a:blip r:embed="rId4">
            <a:alphaModFix/>
          </a:blip>
          <a:srcRect t="-2030"/>
          <a:stretch/>
        </p:blipFill>
        <p:spPr>
          <a:xfrm flipH="1">
            <a:off x="1551577" y="2970228"/>
            <a:ext cx="1657042" cy="1162514"/>
          </a:xfrm>
          <a:prstGeom prst="rect">
            <a:avLst/>
          </a:prstGeom>
          <a:noFill/>
          <a:ln>
            <a:noFill/>
          </a:ln>
        </p:spPr>
      </p:pic>
      <p:sp>
        <p:nvSpPr>
          <p:cNvPr id="407" name="Google Shape;407;p36"/>
          <p:cNvSpPr/>
          <p:nvPr/>
        </p:nvSpPr>
        <p:spPr>
          <a:xfrm>
            <a:off x="4482913" y="2433251"/>
            <a:ext cx="1782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a:cs typeface="Calibri"/>
                <a:sym typeface="Calibri"/>
              </a:rPr>
              <a:t> </a:t>
            </a:r>
            <a:endParaRPr sz="1050">
              <a:latin typeface="Barlow Light" panose="00000400000000000000" pitchFamily="2" charset="0"/>
            </a:endParaRPr>
          </a:p>
        </p:txBody>
      </p:sp>
      <p:sp>
        <p:nvSpPr>
          <p:cNvPr id="408" name="Google Shape;408;p36"/>
          <p:cNvSpPr/>
          <p:nvPr/>
        </p:nvSpPr>
        <p:spPr>
          <a:xfrm>
            <a:off x="4482913" y="2433251"/>
            <a:ext cx="2178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a:cs typeface="Calibri"/>
                <a:sym typeface="Calibri"/>
              </a:rPr>
              <a:t>  </a:t>
            </a:r>
            <a:endParaRPr sz="1050">
              <a:latin typeface="Barlow Light" panose="000004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4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37"/>
          <p:cNvGrpSpPr/>
          <p:nvPr/>
        </p:nvGrpSpPr>
        <p:grpSpPr>
          <a:xfrm>
            <a:off x="0" y="4276814"/>
            <a:ext cx="9144000" cy="866456"/>
            <a:chOff x="0" y="2905843"/>
            <a:chExt cx="12192000" cy="3968652"/>
          </a:xfrm>
        </p:grpSpPr>
        <p:sp>
          <p:nvSpPr>
            <p:cNvPr id="414" name="Google Shape;414;p37"/>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415" name="Google Shape;415;p37"/>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grpSp>
      <p:sp>
        <p:nvSpPr>
          <p:cNvPr id="416" name="Google Shape;416;p37"/>
          <p:cNvSpPr txBox="1"/>
          <p:nvPr/>
        </p:nvSpPr>
        <p:spPr>
          <a:xfrm>
            <a:off x="230981" y="237328"/>
            <a:ext cx="4650300" cy="438525"/>
          </a:xfrm>
          <a:prstGeom prst="rect">
            <a:avLst/>
          </a:prstGeom>
          <a:noFill/>
          <a:ln>
            <a:noFill/>
          </a:ln>
        </p:spPr>
        <p:txBody>
          <a:bodyPr spcFirstLastPara="1" wrap="square" lIns="68569" tIns="34275" rIns="68569" bIns="34275" anchor="t" anchorCtr="0">
            <a:noAutofit/>
          </a:bodyPr>
          <a:lstStyle/>
          <a:p>
            <a:r>
              <a:rPr lang="en-US" sz="2700" b="1">
                <a:solidFill>
                  <a:srgbClr val="333134"/>
                </a:solidFill>
                <a:latin typeface="Calibri"/>
                <a:ea typeface="Calibri"/>
                <a:cs typeface="Calibri"/>
                <a:sym typeface="Calibri"/>
              </a:rPr>
              <a:t>VÍ </a:t>
            </a:r>
            <a:r>
              <a:rPr lang="en-US" sz="2700" b="1">
                <a:solidFill>
                  <a:srgbClr val="FDAD01"/>
                </a:solidFill>
                <a:latin typeface="Calibri"/>
                <a:ea typeface="Calibri"/>
                <a:cs typeface="Calibri"/>
                <a:sym typeface="Calibri"/>
              </a:rPr>
              <a:t>DỤ</a:t>
            </a:r>
            <a:r>
              <a:rPr lang="en-US" sz="2700" b="1">
                <a:solidFill>
                  <a:srgbClr val="333134"/>
                </a:solidFill>
                <a:latin typeface="Calibri"/>
                <a:ea typeface="Calibri"/>
                <a:cs typeface="Calibri"/>
                <a:sym typeface="Calibri"/>
              </a:rPr>
              <a:t> </a:t>
            </a:r>
            <a:r>
              <a:rPr lang="en-US" sz="2700" b="1">
                <a:solidFill>
                  <a:srgbClr val="FDAD01"/>
                </a:solidFill>
                <a:latin typeface="Calibri"/>
                <a:ea typeface="Calibri"/>
                <a:cs typeface="Calibri"/>
                <a:sym typeface="Calibri"/>
              </a:rPr>
              <a:t>:</a:t>
            </a:r>
            <a:r>
              <a:rPr lang="en-US" sz="2700" b="1">
                <a:solidFill>
                  <a:srgbClr val="333134"/>
                </a:solidFill>
                <a:latin typeface="Calibri"/>
                <a:ea typeface="Calibri"/>
                <a:cs typeface="Calibri"/>
                <a:sym typeface="Calibri"/>
              </a:rPr>
              <a:t> </a:t>
            </a:r>
            <a:endParaRPr sz="2700" b="1">
              <a:solidFill>
                <a:srgbClr val="333134"/>
              </a:solidFill>
              <a:latin typeface="Calibri"/>
              <a:ea typeface="Calibri"/>
              <a:cs typeface="Calibri"/>
              <a:sym typeface="Calibri"/>
            </a:endParaRPr>
          </a:p>
        </p:txBody>
      </p:sp>
      <p:grpSp>
        <p:nvGrpSpPr>
          <p:cNvPr id="418" name="Google Shape;418;p37"/>
          <p:cNvGrpSpPr/>
          <p:nvPr/>
        </p:nvGrpSpPr>
        <p:grpSpPr>
          <a:xfrm>
            <a:off x="2136581" y="936995"/>
            <a:ext cx="4363743" cy="3094361"/>
            <a:chOff x="458657" y="850782"/>
            <a:chExt cx="5102898" cy="3370489"/>
          </a:xfrm>
        </p:grpSpPr>
        <p:pic>
          <p:nvPicPr>
            <p:cNvPr id="419" name="Google Shape;419;p37" descr="Image result for doanh nghiệp thua lỗ"/>
            <p:cNvPicPr preferRelativeResize="0"/>
            <p:nvPr/>
          </p:nvPicPr>
          <p:blipFill rotWithShape="1">
            <a:blip r:embed="rId3">
              <a:alphaModFix/>
            </a:blip>
            <a:srcRect/>
            <a:stretch/>
          </p:blipFill>
          <p:spPr>
            <a:xfrm>
              <a:off x="568934" y="1015382"/>
              <a:ext cx="4762500" cy="2971801"/>
            </a:xfrm>
            <a:prstGeom prst="rect">
              <a:avLst/>
            </a:prstGeom>
            <a:noFill/>
            <a:ln>
              <a:noFill/>
            </a:ln>
          </p:spPr>
        </p:pic>
        <p:pic>
          <p:nvPicPr>
            <p:cNvPr id="420" name="Google Shape;420;p37"/>
            <p:cNvPicPr preferRelativeResize="0"/>
            <p:nvPr/>
          </p:nvPicPr>
          <p:blipFill rotWithShape="1">
            <a:blip r:embed="rId4">
              <a:alphaModFix/>
            </a:blip>
            <a:srcRect t="-2030"/>
            <a:stretch/>
          </p:blipFill>
          <p:spPr>
            <a:xfrm flipH="1">
              <a:off x="458657" y="850782"/>
              <a:ext cx="5102898" cy="3370489"/>
            </a:xfrm>
            <a:prstGeom prst="rect">
              <a:avLst/>
            </a:prstGeom>
            <a:noFill/>
            <a:ln>
              <a:noFill/>
            </a:ln>
          </p:spPr>
        </p:pic>
      </p:grpSp>
      <p:sp>
        <p:nvSpPr>
          <p:cNvPr id="421" name="Google Shape;421;p37" descr="Image result for lạm phát"/>
          <p:cNvSpPr/>
          <p:nvPr/>
        </p:nvSpPr>
        <p:spPr>
          <a:xfrm>
            <a:off x="116681" y="-108347"/>
            <a:ext cx="228600" cy="228600"/>
          </a:xfrm>
          <a:prstGeom prst="rect">
            <a:avLst/>
          </a:prstGeom>
          <a:no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grpSp>
        <p:nvGrpSpPr>
          <p:cNvPr id="422" name="Google Shape;422;p37"/>
          <p:cNvGrpSpPr/>
          <p:nvPr/>
        </p:nvGrpSpPr>
        <p:grpSpPr>
          <a:xfrm>
            <a:off x="514514" y="1281369"/>
            <a:ext cx="3657464" cy="2734458"/>
            <a:chOff x="1126614" y="1085082"/>
            <a:chExt cx="4876619" cy="3645944"/>
          </a:xfrm>
        </p:grpSpPr>
        <p:pic>
          <p:nvPicPr>
            <p:cNvPr id="423" name="Google Shape;423;p37" descr="Image result for lạm phát"/>
            <p:cNvPicPr preferRelativeResize="0"/>
            <p:nvPr/>
          </p:nvPicPr>
          <p:blipFill rotWithShape="1">
            <a:blip r:embed="rId5">
              <a:alphaModFix/>
            </a:blip>
            <a:srcRect/>
            <a:stretch/>
          </p:blipFill>
          <p:spPr>
            <a:xfrm>
              <a:off x="1126616" y="1232746"/>
              <a:ext cx="4762500" cy="3324226"/>
            </a:xfrm>
            <a:prstGeom prst="rect">
              <a:avLst/>
            </a:prstGeom>
            <a:noFill/>
            <a:ln>
              <a:noFill/>
            </a:ln>
          </p:spPr>
        </p:pic>
        <p:pic>
          <p:nvPicPr>
            <p:cNvPr id="424" name="Google Shape;424;p37"/>
            <p:cNvPicPr preferRelativeResize="0"/>
            <p:nvPr/>
          </p:nvPicPr>
          <p:blipFill rotWithShape="1">
            <a:blip r:embed="rId4">
              <a:alphaModFix/>
            </a:blip>
            <a:srcRect t="-2030"/>
            <a:stretch/>
          </p:blipFill>
          <p:spPr>
            <a:xfrm flipH="1">
              <a:off x="1126614" y="1085082"/>
              <a:ext cx="4876619" cy="3645944"/>
            </a:xfrm>
            <a:prstGeom prst="rect">
              <a:avLst/>
            </a:prstGeom>
            <a:noFill/>
            <a:ln>
              <a:noFill/>
            </a:ln>
          </p:spPr>
        </p:pic>
      </p:grpSp>
      <p:grpSp>
        <p:nvGrpSpPr>
          <p:cNvPr id="425" name="Google Shape;425;p37"/>
          <p:cNvGrpSpPr/>
          <p:nvPr/>
        </p:nvGrpSpPr>
        <p:grpSpPr>
          <a:xfrm>
            <a:off x="4545117" y="1281369"/>
            <a:ext cx="3972718" cy="2839544"/>
            <a:chOff x="5967390" y="1249768"/>
            <a:chExt cx="5296957" cy="3786058"/>
          </a:xfrm>
        </p:grpSpPr>
        <p:pic>
          <p:nvPicPr>
            <p:cNvPr id="426" name="Google Shape;426;p37" descr="Image result for phát triển khoa học công nghệ"/>
            <p:cNvPicPr preferRelativeResize="0"/>
            <p:nvPr/>
          </p:nvPicPr>
          <p:blipFill rotWithShape="1">
            <a:blip r:embed="rId6">
              <a:alphaModFix/>
            </a:blip>
            <a:srcRect/>
            <a:stretch/>
          </p:blipFill>
          <p:spPr>
            <a:xfrm>
              <a:off x="6096000" y="1413432"/>
              <a:ext cx="4956314" cy="3308226"/>
            </a:xfrm>
            <a:prstGeom prst="rect">
              <a:avLst/>
            </a:prstGeom>
            <a:noFill/>
            <a:ln>
              <a:noFill/>
            </a:ln>
          </p:spPr>
        </p:pic>
        <p:pic>
          <p:nvPicPr>
            <p:cNvPr id="427" name="Google Shape;427;p37"/>
            <p:cNvPicPr preferRelativeResize="0"/>
            <p:nvPr/>
          </p:nvPicPr>
          <p:blipFill rotWithShape="1">
            <a:blip r:embed="rId4">
              <a:alphaModFix/>
            </a:blip>
            <a:srcRect t="-2030"/>
            <a:stretch/>
          </p:blipFill>
          <p:spPr>
            <a:xfrm flipH="1">
              <a:off x="5967390" y="1249768"/>
              <a:ext cx="5296957" cy="3786058"/>
            </a:xfrm>
            <a:prstGeom prst="rect">
              <a:avLst/>
            </a:prstGeom>
            <a:noFill/>
            <a:ln>
              <a:noFill/>
            </a:ln>
          </p:spPr>
        </p:pic>
      </p:grpSp>
      <p:sp>
        <p:nvSpPr>
          <p:cNvPr id="428" name="Google Shape;428;p37"/>
          <p:cNvSpPr txBox="1"/>
          <p:nvPr/>
        </p:nvSpPr>
        <p:spPr>
          <a:xfrm>
            <a:off x="1433255" y="822995"/>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a:ea typeface="Calibri"/>
                <a:cs typeface="Calibri"/>
                <a:sym typeface="Calibri"/>
              </a:rPr>
              <a:t>Ngắn hạn</a:t>
            </a:r>
            <a:endParaRPr sz="2400" b="1" u="sng">
              <a:solidFill>
                <a:srgbClr val="333134"/>
              </a:solidFill>
              <a:latin typeface="Calibri"/>
              <a:ea typeface="Calibri"/>
              <a:cs typeface="Calibri"/>
              <a:sym typeface="Calibri"/>
            </a:endParaRPr>
          </a:p>
        </p:txBody>
      </p:sp>
      <p:sp>
        <p:nvSpPr>
          <p:cNvPr id="429" name="Google Shape;429;p37"/>
          <p:cNvSpPr txBox="1"/>
          <p:nvPr/>
        </p:nvSpPr>
        <p:spPr>
          <a:xfrm>
            <a:off x="5846718" y="781414"/>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a:ea typeface="Calibri"/>
                <a:cs typeface="Calibri"/>
                <a:sym typeface="Calibri"/>
              </a:rPr>
              <a:t>Dài hạn</a:t>
            </a:r>
            <a:endParaRPr sz="2400" b="1" u="sng">
              <a:solidFill>
                <a:srgbClr val="333134"/>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8"/>
                                        </p:tgtEl>
                                      </p:cBhvr>
                                    </p:animEffect>
                                    <p:set>
                                      <p:cBhvr>
                                        <p:cTn id="7" dur="1" fill="hold">
                                          <p:stCondLst>
                                            <p:cond delay="500"/>
                                          </p:stCondLst>
                                        </p:cTn>
                                        <p:tgtEl>
                                          <p:spTgt spid="4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Effect transition="in" filter="fade">
                                      <p:cBhvr>
                                        <p:cTn id="12" dur="500"/>
                                        <p:tgtEl>
                                          <p:spTgt spid="4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
                                        </p:tgtEl>
                                        <p:attrNameLst>
                                          <p:attrName>style.visibility</p:attrName>
                                        </p:attrNameLst>
                                      </p:cBhvr>
                                      <p:to>
                                        <p:strVal val="visible"/>
                                      </p:to>
                                    </p:set>
                                    <p:animEffect transition="in" filter="fade">
                                      <p:cBhvr>
                                        <p:cTn id="17" dur="2000"/>
                                        <p:tgtEl>
                                          <p:spTgt spid="4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9"/>
                                        </p:tgtEl>
                                        <p:attrNameLst>
                                          <p:attrName>style.visibility</p:attrName>
                                        </p:attrNameLst>
                                      </p:cBhvr>
                                      <p:to>
                                        <p:strVal val="visible"/>
                                      </p:to>
                                    </p:set>
                                    <p:animEffect transition="in" filter="fade">
                                      <p:cBhvr>
                                        <p:cTn id="22" dur="500"/>
                                        <p:tgtEl>
                                          <p:spTgt spid="4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5"/>
                                        </p:tgtEl>
                                        <p:attrNameLst>
                                          <p:attrName>style.visibility</p:attrName>
                                        </p:attrNameLst>
                                      </p:cBhvr>
                                      <p:to>
                                        <p:strVal val="visible"/>
                                      </p:to>
                                    </p:set>
                                    <p:animEffect transition="in" filter="fade">
                                      <p:cBhvr>
                                        <p:cTn id="27" dur="2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03F29C-A92E-4327-878F-C5424A11C97C}"/>
              </a:ext>
            </a:extLst>
          </p:cNvPr>
          <p:cNvSpPr txBox="1"/>
          <p:nvPr/>
        </p:nvSpPr>
        <p:spPr>
          <a:xfrm>
            <a:off x="561702" y="1540698"/>
            <a:ext cx="6379029" cy="2062103"/>
          </a:xfrm>
          <a:prstGeom prst="rect">
            <a:avLst/>
          </a:prstGeom>
          <a:noFill/>
        </p:spPr>
        <p:txBody>
          <a:bodyPr wrap="square">
            <a:spAutoFit/>
          </a:bodyPr>
          <a:lstStyle/>
          <a:p>
            <a:r>
              <a:rPr lang="en-US" sz="3200" b="1" dirty="0">
                <a:solidFill>
                  <a:schemeClr val="bg1"/>
                </a:solidFill>
                <a:latin typeface="Barlow Light" panose="00000400000000000000" pitchFamily="2" charset="0"/>
                <a:cs typeface="Times New Roman" panose="02020603050405020304" pitchFamily="18" charset="0"/>
              </a:rPr>
              <a:t>3. </a:t>
            </a:r>
            <a:r>
              <a:rPr lang="en-US" sz="3200" b="1" dirty="0" err="1">
                <a:solidFill>
                  <a:schemeClr val="bg1"/>
                </a:solidFill>
                <a:latin typeface="Barlow Light" panose="00000400000000000000" pitchFamily="2" charset="0"/>
                <a:cs typeface="Times New Roman" panose="02020603050405020304" pitchFamily="18" charset="0"/>
              </a:rPr>
              <a:t>Biểu</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hiện</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mới</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của</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độc</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quyền</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độc</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quyền</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nhà</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nước</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trong</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điều</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kiện</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ngày</a:t>
            </a:r>
            <a:r>
              <a:rPr lang="en-US" sz="3200" b="1" dirty="0">
                <a:solidFill>
                  <a:schemeClr val="bg1"/>
                </a:solidFill>
                <a:latin typeface="Barlow Light" panose="00000400000000000000" pitchFamily="2" charset="0"/>
                <a:cs typeface="Times New Roman" panose="02020603050405020304" pitchFamily="18" charset="0"/>
              </a:rPr>
              <a:t> nay; </a:t>
            </a:r>
            <a:r>
              <a:rPr lang="en-US" sz="3200" b="1" dirty="0" err="1">
                <a:solidFill>
                  <a:schemeClr val="bg1"/>
                </a:solidFill>
                <a:latin typeface="Barlow Light" panose="00000400000000000000" pitchFamily="2" charset="0"/>
                <a:cs typeface="Times New Roman" panose="02020603050405020304" pitchFamily="18" charset="0"/>
              </a:rPr>
              <a:t>vai</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trò</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lịch</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sử</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của</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chủ</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nghĩa</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tư</a:t>
            </a:r>
            <a:r>
              <a:rPr lang="en-US" sz="3200" b="1" dirty="0">
                <a:solidFill>
                  <a:schemeClr val="bg1"/>
                </a:solidFill>
                <a:latin typeface="Barlow Light" panose="00000400000000000000" pitchFamily="2" charset="0"/>
                <a:cs typeface="Times New Roman" panose="02020603050405020304" pitchFamily="18" charset="0"/>
              </a:rPr>
              <a:t> </a:t>
            </a:r>
            <a:r>
              <a:rPr lang="en-US" sz="3200" b="1" dirty="0" err="1">
                <a:solidFill>
                  <a:schemeClr val="bg1"/>
                </a:solidFill>
                <a:latin typeface="Barlow Light" panose="00000400000000000000" pitchFamily="2" charset="0"/>
                <a:cs typeface="Times New Roman" panose="02020603050405020304" pitchFamily="18" charset="0"/>
              </a:rPr>
              <a:t>bản</a:t>
            </a:r>
            <a:endParaRPr lang="en-US" sz="3200" dirty="0">
              <a:solidFill>
                <a:schemeClr val="bg1"/>
              </a:solidFill>
              <a:latin typeface="Barlow Light" panose="00000400000000000000" pitchFamily="2" charset="0"/>
            </a:endParaRPr>
          </a:p>
        </p:txBody>
      </p:sp>
    </p:spTree>
    <p:extLst>
      <p:ext uri="{BB962C8B-B14F-4D97-AF65-F5344CB8AC3E}">
        <p14:creationId xmlns:p14="http://schemas.microsoft.com/office/powerpoint/2010/main" val="1026065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B4C-62ED-46C5-B142-1E4756692EFB}"/>
              </a:ext>
            </a:extLst>
          </p:cNvPr>
          <p:cNvSpPr>
            <a:spLocks noGrp="1"/>
          </p:cNvSpPr>
          <p:nvPr>
            <p:ph type="ctrTitle"/>
          </p:nvPr>
        </p:nvSpPr>
        <p:spPr>
          <a:xfrm>
            <a:off x="533757" y="2098766"/>
            <a:ext cx="6102174" cy="689980"/>
          </a:xfrm>
        </p:spPr>
        <p:txBody>
          <a:bodyPr/>
          <a:lstStyle/>
          <a:p>
            <a:pPr algn="just"/>
            <a:r>
              <a:rPr lang="en-US" sz="3200" b="1" dirty="0">
                <a:latin typeface="Barlow Light" panose="00000400000000000000" pitchFamily="2" charset="0"/>
                <a:cs typeface="Times New Roman" panose="02020603050405020304" pitchFamily="18" charset="0"/>
              </a:rPr>
              <a:t>3.1. </a:t>
            </a:r>
            <a:r>
              <a:rPr lang="en-US" sz="3200" b="1" dirty="0" err="1">
                <a:latin typeface="Barlow Light" panose="00000400000000000000" pitchFamily="2" charset="0"/>
                <a:cs typeface="Times New Roman" panose="02020603050405020304" pitchFamily="18" charset="0"/>
              </a:rPr>
              <a:t>Biểu</a:t>
            </a:r>
            <a:r>
              <a:rPr lang="en-US" sz="3200" b="1" dirty="0">
                <a:latin typeface="Barlow Light" panose="00000400000000000000" pitchFamily="2" charset="0"/>
                <a:cs typeface="Times New Roman" panose="02020603050405020304" pitchFamily="18" charset="0"/>
              </a:rPr>
              <a:t> </a:t>
            </a:r>
            <a:r>
              <a:rPr lang="en-US" sz="3200" b="1" dirty="0" err="1">
                <a:latin typeface="Barlow Light" panose="00000400000000000000" pitchFamily="2" charset="0"/>
                <a:cs typeface="Times New Roman" panose="02020603050405020304" pitchFamily="18" charset="0"/>
              </a:rPr>
              <a:t>hiện</a:t>
            </a:r>
            <a:r>
              <a:rPr lang="en-US" sz="3200" b="1" dirty="0">
                <a:latin typeface="Barlow Light" panose="00000400000000000000" pitchFamily="2" charset="0"/>
                <a:cs typeface="Times New Roman" panose="02020603050405020304" pitchFamily="18" charset="0"/>
              </a:rPr>
              <a:t> </a:t>
            </a:r>
            <a:r>
              <a:rPr lang="en-US" sz="3200" b="1" dirty="0" err="1">
                <a:latin typeface="Barlow Light" panose="00000400000000000000" pitchFamily="2" charset="0"/>
                <a:cs typeface="Times New Roman" panose="02020603050405020304" pitchFamily="18" charset="0"/>
              </a:rPr>
              <a:t>mới</a:t>
            </a:r>
            <a:r>
              <a:rPr lang="en-US" sz="3200" b="1" dirty="0">
                <a:latin typeface="Barlow Light" panose="00000400000000000000" pitchFamily="2" charset="0"/>
                <a:cs typeface="Times New Roman" panose="02020603050405020304" pitchFamily="18" charset="0"/>
              </a:rPr>
              <a:t> </a:t>
            </a:r>
            <a:r>
              <a:rPr lang="en-US" sz="3200" b="1" dirty="0" err="1">
                <a:latin typeface="Barlow Light" panose="00000400000000000000" pitchFamily="2" charset="0"/>
                <a:cs typeface="Times New Roman" panose="02020603050405020304" pitchFamily="18" charset="0"/>
              </a:rPr>
              <a:t>của</a:t>
            </a:r>
            <a:r>
              <a:rPr lang="en-US" sz="3200" b="1" dirty="0">
                <a:latin typeface="Barlow Light" panose="00000400000000000000" pitchFamily="2" charset="0"/>
                <a:cs typeface="Times New Roman" panose="02020603050405020304" pitchFamily="18" charset="0"/>
              </a:rPr>
              <a:t> </a:t>
            </a:r>
            <a:r>
              <a:rPr lang="en-US" sz="3200" b="1" dirty="0" err="1">
                <a:latin typeface="Barlow Light" panose="00000400000000000000" pitchFamily="2" charset="0"/>
                <a:cs typeface="Times New Roman" panose="02020603050405020304" pitchFamily="18" charset="0"/>
              </a:rPr>
              <a:t>độc</a:t>
            </a:r>
            <a:r>
              <a:rPr lang="en-US" sz="3200" b="1" dirty="0">
                <a:latin typeface="Barlow Light" panose="00000400000000000000" pitchFamily="2" charset="0"/>
                <a:cs typeface="Times New Roman" panose="02020603050405020304" pitchFamily="18" charset="0"/>
              </a:rPr>
              <a:t> </a:t>
            </a:r>
            <a:r>
              <a:rPr lang="en-US" sz="3200" b="1" dirty="0" err="1">
                <a:latin typeface="Barlow Light" panose="00000400000000000000" pitchFamily="2" charset="0"/>
                <a:cs typeface="Times New Roman" panose="02020603050405020304" pitchFamily="18" charset="0"/>
              </a:rPr>
              <a:t>quyền</a:t>
            </a:r>
            <a:endParaRPr lang="en-US" sz="3200" b="1" dirty="0">
              <a:latin typeface="Barlow Light" panose="000004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5784AE78-CD2C-47B9-AA4D-61D5DD6CE954}"/>
              </a:ext>
            </a:extLst>
          </p:cNvPr>
          <p:cNvPicPr>
            <a:picLocks noChangeAspect="1"/>
          </p:cNvPicPr>
          <p:nvPr/>
        </p:nvPicPr>
        <p:blipFill>
          <a:blip r:embed="rId2"/>
          <a:stretch>
            <a:fillRect/>
          </a:stretch>
        </p:blipFill>
        <p:spPr>
          <a:xfrm>
            <a:off x="7731410" y="165859"/>
            <a:ext cx="1324204" cy="357591"/>
          </a:xfrm>
          <a:prstGeom prst="rect">
            <a:avLst/>
          </a:prstGeom>
        </p:spPr>
      </p:pic>
    </p:spTree>
    <p:extLst>
      <p:ext uri="{BB962C8B-B14F-4D97-AF65-F5344CB8AC3E}">
        <p14:creationId xmlns:p14="http://schemas.microsoft.com/office/powerpoint/2010/main" val="307661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E674-AC11-4DB0-AF74-D9E3A7FEEF2E}"/>
              </a:ext>
            </a:extLst>
          </p:cNvPr>
          <p:cNvSpPr>
            <a:spLocks noGrp="1"/>
          </p:cNvSpPr>
          <p:nvPr>
            <p:ph type="title"/>
          </p:nvPr>
        </p:nvSpPr>
        <p:spPr/>
        <p:txBody>
          <a:bodyPr/>
          <a:lstStyle/>
          <a:p>
            <a:r>
              <a:rPr lang="en-US" dirty="0">
                <a:latin typeface="Barlow Light" panose="00000400000000000000" pitchFamily="2" charset="0"/>
              </a:rPr>
              <a:t>3.1.1. </a:t>
            </a:r>
            <a:r>
              <a:rPr lang="en-US" dirty="0" err="1">
                <a:latin typeface="Barlow Light" panose="00000400000000000000" pitchFamily="2" charset="0"/>
              </a:rPr>
              <a:t>Biểu</a:t>
            </a:r>
            <a:r>
              <a:rPr lang="en-US" dirty="0">
                <a:latin typeface="Barlow Light" panose="00000400000000000000" pitchFamily="2" charset="0"/>
              </a:rPr>
              <a:t> </a:t>
            </a:r>
            <a:r>
              <a:rPr lang="en-US" dirty="0" err="1">
                <a:latin typeface="Barlow Light" panose="00000400000000000000" pitchFamily="2" charset="0"/>
              </a:rPr>
              <a:t>hiện</a:t>
            </a:r>
            <a:r>
              <a:rPr lang="en-US" dirty="0">
                <a:latin typeface="Barlow Light" panose="00000400000000000000" pitchFamily="2" charset="0"/>
              </a:rPr>
              <a:t> </a:t>
            </a:r>
            <a:r>
              <a:rPr lang="en-US" dirty="0" err="1">
                <a:latin typeface="Barlow Light" panose="00000400000000000000" pitchFamily="2" charset="0"/>
              </a:rPr>
              <a:t>mới</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tích</a:t>
            </a:r>
            <a:r>
              <a:rPr lang="en-US" dirty="0">
                <a:latin typeface="Barlow Light" panose="00000400000000000000" pitchFamily="2" charset="0"/>
              </a:rPr>
              <a:t> </a:t>
            </a:r>
            <a:r>
              <a:rPr lang="en-US" dirty="0" err="1">
                <a:latin typeface="Barlow Light" panose="00000400000000000000" pitchFamily="2" charset="0"/>
              </a:rPr>
              <a:t>tụ</a:t>
            </a:r>
            <a:r>
              <a:rPr lang="en-US" dirty="0">
                <a:latin typeface="Barlow Light" panose="00000400000000000000" pitchFamily="2" charset="0"/>
              </a:rPr>
              <a:t> </a:t>
            </a:r>
            <a:r>
              <a:rPr lang="en-US" dirty="0" err="1">
                <a:latin typeface="Barlow Light" panose="00000400000000000000" pitchFamily="2" charset="0"/>
              </a:rPr>
              <a:t>và</a:t>
            </a:r>
            <a:r>
              <a:rPr lang="en-US" dirty="0">
                <a:latin typeface="Barlow Light" panose="00000400000000000000" pitchFamily="2" charset="0"/>
              </a:rPr>
              <a:t> </a:t>
            </a:r>
            <a:r>
              <a:rPr lang="en-US" dirty="0" err="1">
                <a:latin typeface="Barlow Light" panose="00000400000000000000" pitchFamily="2" charset="0"/>
              </a:rPr>
              <a:t>tập</a:t>
            </a:r>
            <a:r>
              <a:rPr lang="en-US" dirty="0">
                <a:latin typeface="Barlow Light" panose="00000400000000000000" pitchFamily="2" charset="0"/>
              </a:rPr>
              <a:t> </a:t>
            </a:r>
            <a:r>
              <a:rPr lang="en-US" dirty="0" err="1">
                <a:latin typeface="Barlow Light" panose="00000400000000000000" pitchFamily="2" charset="0"/>
              </a:rPr>
              <a:t>trung</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8B89A917-8D89-4D2D-B670-57530333692E}"/>
              </a:ext>
            </a:extLst>
          </p:cNvPr>
          <p:cNvSpPr>
            <a:spLocks noGrp="1"/>
          </p:cNvSpPr>
          <p:nvPr>
            <p:ph type="body" idx="1"/>
          </p:nvPr>
        </p:nvSpPr>
        <p:spPr>
          <a:xfrm>
            <a:off x="894975" y="1460900"/>
            <a:ext cx="7752636" cy="1500014"/>
          </a:xfrm>
        </p:spPr>
        <p:txBody>
          <a:bodyPr/>
          <a:lstStyle/>
          <a:p>
            <a:pPr marL="76200" indent="0">
              <a:buNone/>
            </a:pPr>
            <a:r>
              <a:rPr lang="en-US" sz="1800" dirty="0" err="1">
                <a:latin typeface="Barlow Light" panose="00000400000000000000" pitchFamily="2" charset="0"/>
                <a:cs typeface="Times New Roman" panose="02020603050405020304" pitchFamily="18" charset="0"/>
              </a:rPr>
              <a:t>Hiện</a:t>
            </a:r>
            <a:r>
              <a:rPr lang="en-US" sz="1800" dirty="0">
                <a:latin typeface="Barlow Light" panose="00000400000000000000" pitchFamily="2" charset="0"/>
                <a:cs typeface="Times New Roman" panose="02020603050405020304" pitchFamily="18" charset="0"/>
              </a:rPr>
              <a:t> nay, </a:t>
            </a:r>
            <a:r>
              <a:rPr lang="en-US" sz="1800" dirty="0" err="1">
                <a:latin typeface="Barlow Light" panose="00000400000000000000" pitchFamily="2" charset="0"/>
                <a:cs typeface="Times New Roman" panose="02020603050405020304" pitchFamily="18" charset="0"/>
              </a:rPr>
              <a:t>đặc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điểm</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tập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trung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các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tổ</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có</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những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biểu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hiện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đó</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sự</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xuất</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hiện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các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công</a:t>
            </a:r>
            <a:r>
              <a:rPr lang="en-US" sz="1800" i="1" dirty="0">
                <a:latin typeface="Barlow Light" panose="00000400000000000000" pitchFamily="2" charset="0"/>
                <a:cs typeface="Times New Roman" panose="02020603050405020304" pitchFamily="18" charset="0"/>
              </a:rPr>
              <a:t> ty </a:t>
            </a: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xuyên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quốc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gia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bên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cạnh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sự</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phát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triển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của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các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xí</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vừa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nhỏ</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Hình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các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tổ</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như</a:t>
            </a:r>
            <a:r>
              <a:rPr lang="en-US" sz="1800" dirty="0">
                <a:latin typeface="Barlow Light" panose="00000400000000000000" pitchFamily="2" charset="0"/>
                <a:cs typeface="Times New Roman" panose="02020603050405020304" pitchFamily="18" charset="0"/>
              </a:rPr>
              <a:t> Concern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các</a:t>
            </a:r>
            <a:r>
              <a:rPr lang="en-US" sz="1800" dirty="0">
                <a:latin typeface="Barlow Light" panose="00000400000000000000" pitchFamily="2" charset="0"/>
                <a:cs typeface="Times New Roman" panose="02020603050405020304" pitchFamily="18" charset="0"/>
              </a:rPr>
              <a:t> Conglomerate.</a:t>
            </a:r>
          </a:p>
        </p:txBody>
      </p:sp>
      <p:sp>
        <p:nvSpPr>
          <p:cNvPr id="4" name="Slide Number Placeholder 3">
            <a:extLst>
              <a:ext uri="{FF2B5EF4-FFF2-40B4-BE49-F238E27FC236}">
                <a16:creationId xmlns:a16="http://schemas.microsoft.com/office/drawing/2014/main" id="{0521DA2C-68E6-42C5-975A-AEE3464E152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48</a:t>
            </a:fld>
            <a:endParaRPr lang="en">
              <a:latin typeface="Barlow Light" panose="00000400000000000000" pitchFamily="2" charset="0"/>
            </a:endParaRPr>
          </a:p>
        </p:txBody>
      </p:sp>
    </p:spTree>
    <p:extLst>
      <p:ext uri="{BB962C8B-B14F-4D97-AF65-F5344CB8AC3E}">
        <p14:creationId xmlns:p14="http://schemas.microsoft.com/office/powerpoint/2010/main" val="1977168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CAD0-40A2-4C73-BE7C-9BE39ABF447D}"/>
              </a:ext>
            </a:extLst>
          </p:cNvPr>
          <p:cNvSpPr>
            <a:spLocks noGrp="1"/>
          </p:cNvSpPr>
          <p:nvPr>
            <p:ph type="title"/>
          </p:nvPr>
        </p:nvSpPr>
        <p:spPr/>
        <p:txBody>
          <a:bodyPr/>
          <a:lstStyle/>
          <a:p>
            <a:r>
              <a:rPr lang="en-US" sz="2400" dirty="0">
                <a:latin typeface="Barlow Light" panose="00000400000000000000" pitchFamily="2" charset="0"/>
                <a:cs typeface="Times New Roman" panose="02020603050405020304" pitchFamily="18" charset="0"/>
              </a:rPr>
              <a:t>3.1.2.  </a:t>
            </a:r>
            <a:r>
              <a:rPr lang="en-US" sz="2400" dirty="0" err="1">
                <a:latin typeface="Barlow Light" panose="00000400000000000000" pitchFamily="2" charset="0"/>
                <a:cs typeface="Times New Roman" panose="02020603050405020304" pitchFamily="18" charset="0"/>
              </a:rPr>
              <a:t>Biểu</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hiện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mới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về</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vai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trò</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của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tư</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bản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tài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chính</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trong</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các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tập</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đoàn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độc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quyền</a:t>
            </a:r>
            <a:endParaRPr lang="en-US" sz="2400"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BCA409D-6545-43B1-9051-353C9CDB20FC}"/>
              </a:ext>
            </a:extLst>
          </p:cNvPr>
          <p:cNvSpPr>
            <a:spLocks noGrp="1"/>
          </p:cNvSpPr>
          <p:nvPr>
            <p:ph type="body" idx="1"/>
          </p:nvPr>
        </p:nvSpPr>
        <p:spPr/>
        <p:txBody>
          <a:bodyPr/>
          <a:lstStyle/>
          <a:p>
            <a:pPr marL="76200" indent="0">
              <a:buNone/>
            </a:pPr>
            <a:r>
              <a:rPr lang="en-US" altLang="en-US" sz="2400" dirty="0" err="1">
                <a:solidFill>
                  <a:schemeClr val="tx1"/>
                </a:solidFill>
                <a:latin typeface="Barlow Light" panose="00000400000000000000" pitchFamily="2" charset="0"/>
                <a:cs typeface="Times New Roman" panose="02020603050405020304" pitchFamily="18" charset="0"/>
              </a:rPr>
              <a:t>Tư</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bản</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tài</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chính</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xuất</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hiện</a:t>
            </a:r>
            <a:r>
              <a:rPr lang="en-US" altLang="en-US" sz="2400" dirty="0">
                <a:solidFill>
                  <a:schemeClr val="tx1"/>
                </a:solidFill>
                <a:latin typeface="Barlow Light" panose="00000400000000000000" pitchFamily="2" charset="0"/>
                <a:cs typeface="Times New Roman" panose="02020603050405020304" pitchFamily="18" charset="0"/>
              </a:rPr>
              <a:t> ở </a:t>
            </a:r>
            <a:r>
              <a:rPr lang="en-US" altLang="en-US" sz="2400" dirty="0" err="1">
                <a:solidFill>
                  <a:schemeClr val="tx1"/>
                </a:solidFill>
                <a:latin typeface="Barlow Light" panose="00000400000000000000" pitchFamily="2" charset="0"/>
                <a:cs typeface="Times New Roman" panose="02020603050405020304" pitchFamily="18" charset="0"/>
              </a:rPr>
              <a:t>nhiều</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lĩnh</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vực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khác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nhau</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thị</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trường</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chứng</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khoán</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các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lĩnh</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vực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giải</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trí</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thể</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thao</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dịch</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vụ</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quân</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sự</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tín</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dụng</a:t>
            </a:r>
            <a:r>
              <a:rPr lang="en-US" altLang="en-US" sz="2400" dirty="0">
                <a:solidFill>
                  <a:schemeClr val="tx1"/>
                </a:solidFill>
                <a:latin typeface="Barlow Light" panose="00000400000000000000" pitchFamily="2" charset="0"/>
                <a:cs typeface="Times New Roman" panose="02020603050405020304" pitchFamily="18" charset="0"/>
              </a:rPr>
              <a:t>…</a:t>
            </a:r>
            <a:r>
              <a:rPr lang="en-US" altLang="en-US" sz="2400" dirty="0" err="1">
                <a:solidFill>
                  <a:schemeClr val="tx1"/>
                </a:solidFill>
                <a:latin typeface="Barlow Light" panose="00000400000000000000" pitchFamily="2" charset="0"/>
                <a:cs typeface="Times New Roman" panose="02020603050405020304" pitchFamily="18" charset="0"/>
              </a:rPr>
              <a:t>trong</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nước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và</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quốc</a:t>
            </a:r>
            <a:r>
              <a:rPr lang="en-US" altLang="en-US" sz="2400" dirty="0">
                <a:solidFill>
                  <a:schemeClr val="tx1"/>
                </a:solidFill>
                <a:latin typeface="Barlow Light" panose="00000400000000000000" pitchFamily="2" charset="0"/>
                <a:cs typeface="Times New Roman" panose="02020603050405020304" pitchFamily="18" charset="0"/>
              </a:rPr>
              <a:t> </a:t>
            </a:r>
            <a:r>
              <a:rPr lang="en-US" altLang="en-US" sz="2400" dirty="0" err="1">
                <a:solidFill>
                  <a:schemeClr val="tx1"/>
                </a:solidFill>
                <a:latin typeface="Barlow Light" panose="00000400000000000000" pitchFamily="2" charset="0"/>
                <a:cs typeface="Times New Roman" panose="02020603050405020304" pitchFamily="18" charset="0"/>
              </a:rPr>
              <a:t>tế</a:t>
            </a:r>
            <a:endParaRPr lang="en-US" altLang="en-US" sz="2400" dirty="0">
              <a:solidFill>
                <a:schemeClr val="tx1"/>
              </a:solidFill>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9BC5E4-72C3-4712-9F2F-ACC4EBEBCD4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49</a:t>
            </a:fld>
            <a:endParaRPr lang="en">
              <a:latin typeface="Barlow Light" panose="00000400000000000000" pitchFamily="2" charset="0"/>
            </a:endParaRPr>
          </a:p>
        </p:txBody>
      </p:sp>
    </p:spTree>
    <p:extLst>
      <p:ext uri="{BB962C8B-B14F-4D97-AF65-F5344CB8AC3E}">
        <p14:creationId xmlns:p14="http://schemas.microsoft.com/office/powerpoint/2010/main" val="286102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B76A-8793-476A-8D28-B95D96170971}"/>
              </a:ext>
            </a:extLst>
          </p:cNvPr>
          <p:cNvSpPr>
            <a:spLocks noGrp="1"/>
          </p:cNvSpPr>
          <p:nvPr>
            <p:ph type="title"/>
          </p:nvPr>
        </p:nvSpPr>
        <p:spPr/>
        <p:txBody>
          <a:bodyPr/>
          <a:lstStyle/>
          <a:p>
            <a:r>
              <a:rPr lang="en-US" sz="2500" b="1" dirty="0">
                <a:latin typeface="Barlow Light" panose="00000400000000000000" pitchFamily="2" charset="0"/>
                <a:cs typeface="Times New Roman" panose="02020603050405020304" pitchFamily="18" charset="0"/>
              </a:rPr>
              <a:t>1.1.1. </a:t>
            </a:r>
            <a:r>
              <a:rPr lang="en-US" sz="2500" b="1" dirty="0" err="1">
                <a:latin typeface="Barlow Light" panose="00000400000000000000" pitchFamily="2" charset="0"/>
                <a:cs typeface="Times New Roman" panose="02020603050405020304" pitchFamily="18" charset="0"/>
              </a:rPr>
              <a:t>Nguyên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nhân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hình</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thành</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độc</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quyền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và</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độc</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quyền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nhà</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nước</a:t>
            </a:r>
            <a:endParaRPr lang="en-US" sz="2500" b="1"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B930EDB-C272-43E2-9ED7-6AE33EF9DECE}"/>
              </a:ext>
            </a:extLst>
          </p:cNvPr>
          <p:cNvSpPr>
            <a:spLocks noGrp="1"/>
          </p:cNvSpPr>
          <p:nvPr>
            <p:ph type="body" idx="1"/>
          </p:nvPr>
        </p:nvSpPr>
        <p:spPr>
          <a:xfrm>
            <a:off x="1246571" y="3742349"/>
            <a:ext cx="6981057" cy="1074301"/>
          </a:xfrm>
        </p:spPr>
        <p:style>
          <a:lnRef idx="2">
            <a:schemeClr val="accent4"/>
          </a:lnRef>
          <a:fillRef idx="1">
            <a:schemeClr val="lt1"/>
          </a:fillRef>
          <a:effectRef idx="0">
            <a:schemeClr val="accent4"/>
          </a:effectRef>
          <a:fontRef idx="minor">
            <a:schemeClr val="dk1"/>
          </a:fontRef>
        </p:style>
        <p:txBody>
          <a:bodyPr/>
          <a:lstStyle/>
          <a:p>
            <a:pPr marL="76200" indent="0">
              <a:buNone/>
            </a:pP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là</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sự</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liên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minh</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giữa</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các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doanh</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nghiệp</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lớn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có</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khả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năng</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thâu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tóm</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việc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sản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xuất</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và</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tiêu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thụ</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một</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số</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loại</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hàng</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hóa</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có</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khả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năng</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định</a:t>
            </a:r>
            <a:r>
              <a:rPr lang="en-US" sz="1800" i="1" dirty="0">
                <a:latin typeface="Barlow Light" panose="00000400000000000000" pitchFamily="2" charset="0"/>
                <a:cs typeface="Times New Roman" panose="02020603050405020304" pitchFamily="18" charset="0"/>
              </a:rPr>
              <a:t> ra </a:t>
            </a:r>
            <a:r>
              <a:rPr lang="en-US" sz="1800" i="1" dirty="0" err="1">
                <a:latin typeface="Barlow Light" panose="00000400000000000000" pitchFamily="2" charset="0"/>
                <a:cs typeface="Times New Roman" panose="02020603050405020304" pitchFamily="18" charset="0"/>
              </a:rPr>
              <a:t>giá</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nhằm</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lợi</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nhuận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cao</a:t>
            </a:r>
            <a:endParaRPr lang="en-US" sz="1800" i="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51D07B-6701-4402-921F-8941E5EA39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a:t>
            </a:fld>
            <a:endParaRPr lang="en">
              <a:latin typeface="Barlow Light" panose="00000400000000000000" pitchFamily="2" charset="0"/>
            </a:endParaRPr>
          </a:p>
        </p:txBody>
      </p:sp>
      <p:pic>
        <p:nvPicPr>
          <p:cNvPr id="6" name="Picture 5">
            <a:extLst>
              <a:ext uri="{FF2B5EF4-FFF2-40B4-BE49-F238E27FC236}">
                <a16:creationId xmlns:a16="http://schemas.microsoft.com/office/drawing/2014/main" id="{468713D7-9059-4A6C-8D7F-4E02418A0C0A}"/>
              </a:ext>
            </a:extLst>
          </p:cNvPr>
          <p:cNvPicPr>
            <a:picLocks noChangeAspect="1"/>
          </p:cNvPicPr>
          <p:nvPr/>
        </p:nvPicPr>
        <p:blipFill>
          <a:blip r:embed="rId2"/>
          <a:stretch>
            <a:fillRect/>
          </a:stretch>
        </p:blipFill>
        <p:spPr>
          <a:xfrm>
            <a:off x="3250258" y="1733228"/>
            <a:ext cx="2839392" cy="18508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4258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24EC-8923-42A3-A8D1-19181578A5E0}"/>
              </a:ext>
            </a:extLst>
          </p:cNvPr>
          <p:cNvSpPr>
            <a:spLocks noGrp="1"/>
          </p:cNvSpPr>
          <p:nvPr>
            <p:ph type="title"/>
          </p:nvPr>
        </p:nvSpPr>
        <p:spPr/>
        <p:txBody>
          <a:bodyPr/>
          <a:lstStyle/>
          <a:p>
            <a:r>
              <a:rPr lang="en-US" dirty="0">
                <a:latin typeface="Barlow Light" panose="00000400000000000000" pitchFamily="2" charset="0"/>
              </a:rPr>
              <a:t>3.1.3. </a:t>
            </a:r>
            <a:r>
              <a:rPr lang="en-US" dirty="0" err="1">
                <a:latin typeface="Barlow Light" panose="00000400000000000000" pitchFamily="2" charset="0"/>
              </a:rPr>
              <a:t>Những</a:t>
            </a:r>
            <a:r>
              <a:rPr lang="en-US" dirty="0">
                <a:latin typeface="Barlow Light" panose="00000400000000000000" pitchFamily="2" charset="0"/>
              </a:rPr>
              <a:t> </a:t>
            </a:r>
            <a:r>
              <a:rPr lang="en-US" dirty="0" err="1">
                <a:latin typeface="Barlow Light" panose="00000400000000000000" pitchFamily="2" charset="0"/>
              </a:rPr>
              <a:t>biểu</a:t>
            </a:r>
            <a:r>
              <a:rPr lang="en-US" dirty="0">
                <a:latin typeface="Barlow Light" panose="00000400000000000000" pitchFamily="2" charset="0"/>
              </a:rPr>
              <a:t> </a:t>
            </a:r>
            <a:r>
              <a:rPr lang="en-US" dirty="0" err="1">
                <a:latin typeface="Barlow Light" panose="00000400000000000000" pitchFamily="2" charset="0"/>
              </a:rPr>
              <a:t>hiện</a:t>
            </a:r>
            <a:r>
              <a:rPr lang="en-US" dirty="0">
                <a:latin typeface="Barlow Light" panose="00000400000000000000" pitchFamily="2" charset="0"/>
              </a:rPr>
              <a:t> </a:t>
            </a:r>
            <a:r>
              <a:rPr lang="en-US" dirty="0" err="1">
                <a:latin typeface="Barlow Light" panose="00000400000000000000" pitchFamily="2" charset="0"/>
              </a:rPr>
              <a:t>mới</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xuất</a:t>
            </a:r>
            <a:r>
              <a:rPr lang="en-US" dirty="0">
                <a:latin typeface="Barlow Light" panose="00000400000000000000" pitchFamily="2" charset="0"/>
              </a:rPr>
              <a:t> </a:t>
            </a:r>
            <a:r>
              <a:rPr lang="en-US" dirty="0" err="1">
                <a:latin typeface="Barlow Light" panose="00000400000000000000" pitchFamily="2" charset="0"/>
              </a:rPr>
              <a:t>khẩu</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443D1E9-623D-441E-8646-418FC7DD65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50</a:t>
            </a:fld>
            <a:endParaRPr lang="en">
              <a:latin typeface="Times New Roman" panose="02020603050405020304" pitchFamily="18" charset="0"/>
              <a:cs typeface="Times New Roman" panose="02020603050405020304" pitchFamily="18" charset="0"/>
            </a:endParaRPr>
          </a:p>
        </p:txBody>
      </p:sp>
      <p:grpSp>
        <p:nvGrpSpPr>
          <p:cNvPr id="7" name="Group 5">
            <a:extLst>
              <a:ext uri="{FF2B5EF4-FFF2-40B4-BE49-F238E27FC236}">
                <a16:creationId xmlns:a16="http://schemas.microsoft.com/office/drawing/2014/main" id="{F79AE4DA-5850-44D1-8481-C8E25503FC7C}"/>
              </a:ext>
            </a:extLst>
          </p:cNvPr>
          <p:cNvGrpSpPr>
            <a:grpSpLocks/>
          </p:cNvGrpSpPr>
          <p:nvPr/>
        </p:nvGrpSpPr>
        <p:grpSpPr bwMode="auto">
          <a:xfrm>
            <a:off x="1250950" y="2076833"/>
            <a:ext cx="6642100" cy="3173267"/>
            <a:chOff x="336" y="960"/>
            <a:chExt cx="5280" cy="2981"/>
          </a:xfrm>
        </p:grpSpPr>
        <p:sp>
          <p:nvSpPr>
            <p:cNvPr id="8" name="Text Box 6">
              <a:extLst>
                <a:ext uri="{FF2B5EF4-FFF2-40B4-BE49-F238E27FC236}">
                  <a16:creationId xmlns:a16="http://schemas.microsoft.com/office/drawing/2014/main" id="{803EE071-B2EB-4636-A475-00000FD530CF}"/>
                </a:ext>
              </a:extLst>
            </p:cNvPr>
            <p:cNvSpPr txBox="1">
              <a:spLocks noChangeArrowheads="1"/>
            </p:cNvSpPr>
            <p:nvPr/>
          </p:nvSpPr>
          <p:spPr bwMode="auto">
            <a:xfrm>
              <a:off x="1680" y="1008"/>
              <a:ext cx="1056" cy="434"/>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nước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đang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phát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triển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9" name="Text Box 7">
              <a:extLst>
                <a:ext uri="{FF2B5EF4-FFF2-40B4-BE49-F238E27FC236}">
                  <a16:creationId xmlns:a16="http://schemas.microsoft.com/office/drawing/2014/main" id="{4C59341E-91D0-4EA4-A379-9416FCD6CCDD}"/>
                </a:ext>
              </a:extLst>
            </p:cNvPr>
            <p:cNvSpPr txBox="1">
              <a:spLocks noChangeArrowheads="1"/>
            </p:cNvSpPr>
            <p:nvPr/>
          </p:nvSpPr>
          <p:spPr bwMode="auto">
            <a:xfrm>
              <a:off x="1728" y="1872"/>
              <a:ext cx="1056" cy="260"/>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Xuất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khẩu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tư</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bản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10" name="Text Box 8">
              <a:extLst>
                <a:ext uri="{FF2B5EF4-FFF2-40B4-BE49-F238E27FC236}">
                  <a16:creationId xmlns:a16="http://schemas.microsoft.com/office/drawing/2014/main" id="{8429AFA9-5F21-4BEE-AC02-F6F267B68984}"/>
                </a:ext>
              </a:extLst>
            </p:cNvPr>
            <p:cNvSpPr txBox="1">
              <a:spLocks noChangeArrowheads="1"/>
            </p:cNvSpPr>
            <p:nvPr/>
          </p:nvSpPr>
          <p:spPr bwMode="auto">
            <a:xfrm>
              <a:off x="1728" y="2928"/>
              <a:ext cx="1056" cy="434"/>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nước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tư</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bản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phát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triển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11" name="Text Box 9">
              <a:extLst>
                <a:ext uri="{FF2B5EF4-FFF2-40B4-BE49-F238E27FC236}">
                  <a16:creationId xmlns:a16="http://schemas.microsoft.com/office/drawing/2014/main" id="{CB438822-4DAD-40D0-B41C-DE0C9BF33847}"/>
                </a:ext>
              </a:extLst>
            </p:cNvPr>
            <p:cNvSpPr txBox="1">
              <a:spLocks noChangeArrowheads="1"/>
            </p:cNvSpPr>
            <p:nvPr/>
          </p:nvSpPr>
          <p:spPr bwMode="auto">
            <a:xfrm>
              <a:off x="384" y="1223"/>
              <a:ext cx="1056"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50000"/>
                </a:spcBef>
                <a:buClrTx/>
                <a:buSzTx/>
                <a:buFontTx/>
                <a:buNone/>
              </a:pPr>
              <a:r>
                <a:rPr lang="en-US" altLang="en-US" dirty="0" err="1">
                  <a:solidFill>
                    <a:schemeClr val="tx1"/>
                  </a:solidFill>
                  <a:latin typeface="Times New Roman" panose="02020603050405020304" pitchFamily="18" charset="0"/>
                  <a:cs typeface="Times New Roman" panose="02020603050405020304" pitchFamily="18" charset="0"/>
                </a:rPr>
                <a:t>Từ</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những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năm</a:t>
              </a:r>
              <a:r>
                <a:rPr lang="en-US" altLang="en-US" dirty="0">
                  <a:solidFill>
                    <a:schemeClr val="tx1"/>
                  </a:solidFill>
                  <a:latin typeface="Times New Roman" panose="02020603050405020304" pitchFamily="18" charset="0"/>
                  <a:cs typeface="Times New Roman" panose="02020603050405020304" pitchFamily="18" charset="0"/>
                </a:rPr>
                <a:t> 70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thế</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kỷ</a:t>
              </a:r>
              <a:r>
                <a:rPr lang="en-US" altLang="en-US" dirty="0">
                  <a:solidFill>
                    <a:schemeClr val="tx1"/>
                  </a:solidFill>
                  <a:latin typeface="Times New Roman" panose="02020603050405020304" pitchFamily="18" charset="0"/>
                  <a:cs typeface="Times New Roman" panose="02020603050405020304" pitchFamily="18" charset="0"/>
                </a:rPr>
                <a:t> 20 </a:t>
              </a:r>
              <a:r>
                <a:rPr lang="en-US" altLang="en-US" dirty="0" err="1">
                  <a:solidFill>
                    <a:schemeClr val="tx1"/>
                  </a:solidFill>
                  <a:latin typeface="Times New Roman" panose="02020603050405020304" pitchFamily="18" charset="0"/>
                  <a:cs typeface="Times New Roman" panose="02020603050405020304" pitchFamily="18" charset="0"/>
                </a:rPr>
                <a:t>trở</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về</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trước</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2" name="AutoShape 10">
              <a:extLst>
                <a:ext uri="{FF2B5EF4-FFF2-40B4-BE49-F238E27FC236}">
                  <a16:creationId xmlns:a16="http://schemas.microsoft.com/office/drawing/2014/main" id="{103396CB-9539-4860-90DA-7FDCA268A2A4}"/>
                </a:ext>
              </a:extLst>
            </p:cNvPr>
            <p:cNvSpPr>
              <a:spLocks/>
            </p:cNvSpPr>
            <p:nvPr/>
          </p:nvSpPr>
          <p:spPr bwMode="auto">
            <a:xfrm>
              <a:off x="1440" y="1104"/>
              <a:ext cx="144" cy="864"/>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13" name="AutoShape 11">
              <a:extLst>
                <a:ext uri="{FF2B5EF4-FFF2-40B4-BE49-F238E27FC236}">
                  <a16:creationId xmlns:a16="http://schemas.microsoft.com/office/drawing/2014/main" id="{9F864E5F-ECE8-4F29-BB11-6DF84FE6738B}"/>
                </a:ext>
              </a:extLst>
            </p:cNvPr>
            <p:cNvSpPr>
              <a:spLocks/>
            </p:cNvSpPr>
            <p:nvPr/>
          </p:nvSpPr>
          <p:spPr bwMode="auto">
            <a:xfrm>
              <a:off x="1440" y="2208"/>
              <a:ext cx="144" cy="960"/>
            </a:xfrm>
            <a:prstGeom prst="leftBrace">
              <a:avLst>
                <a:gd name="adj1" fmla="val 55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14" name="Text Box 12">
              <a:extLst>
                <a:ext uri="{FF2B5EF4-FFF2-40B4-BE49-F238E27FC236}">
                  <a16:creationId xmlns:a16="http://schemas.microsoft.com/office/drawing/2014/main" id="{2C447A4B-744E-4210-A284-EF5D902644BF}"/>
                </a:ext>
              </a:extLst>
            </p:cNvPr>
            <p:cNvSpPr txBox="1">
              <a:spLocks noChangeArrowheads="1"/>
            </p:cNvSpPr>
            <p:nvPr/>
          </p:nvSpPr>
          <p:spPr bwMode="auto">
            <a:xfrm>
              <a:off x="336" y="2399"/>
              <a:ext cx="1056"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50000"/>
                </a:spcBef>
                <a:buClrTx/>
                <a:buSzTx/>
                <a:buFontTx/>
                <a:buNone/>
              </a:pPr>
              <a:r>
                <a:rPr lang="en-US" altLang="en-US" dirty="0" err="1">
                  <a:solidFill>
                    <a:schemeClr val="tx1"/>
                  </a:solidFill>
                  <a:latin typeface="Times New Roman" panose="02020603050405020304" pitchFamily="18" charset="0"/>
                  <a:cs typeface="Times New Roman" panose="02020603050405020304" pitchFamily="18" charset="0"/>
                </a:rPr>
                <a:t>Từ</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những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năm</a:t>
              </a:r>
              <a:r>
                <a:rPr lang="en-US" altLang="en-US" dirty="0">
                  <a:solidFill>
                    <a:schemeClr val="tx1"/>
                  </a:solidFill>
                  <a:latin typeface="Times New Roman" panose="02020603050405020304" pitchFamily="18" charset="0"/>
                  <a:cs typeface="Times New Roman" panose="02020603050405020304" pitchFamily="18" charset="0"/>
                </a:rPr>
                <a:t> 70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thế</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kỷ</a:t>
              </a:r>
              <a:r>
                <a:rPr lang="en-US" altLang="en-US" dirty="0">
                  <a:solidFill>
                    <a:schemeClr val="tx1"/>
                  </a:solidFill>
                  <a:latin typeface="Times New Roman" panose="02020603050405020304" pitchFamily="18" charset="0"/>
                  <a:cs typeface="Times New Roman" panose="02020603050405020304" pitchFamily="18" charset="0"/>
                </a:rPr>
                <a:t> 20 </a:t>
              </a:r>
              <a:r>
                <a:rPr lang="en-US" altLang="en-US" dirty="0" err="1">
                  <a:solidFill>
                    <a:schemeClr val="tx1"/>
                  </a:solidFill>
                  <a:latin typeface="Times New Roman" panose="02020603050405020304" pitchFamily="18" charset="0"/>
                  <a:cs typeface="Times New Roman" panose="02020603050405020304" pitchFamily="18" charset="0"/>
                </a:rPr>
                <a:t>đến</a:t>
              </a:r>
              <a:r>
                <a:rPr lang="en-US" altLang="en-US" dirty="0">
                  <a:solidFill>
                    <a:schemeClr val="tx1"/>
                  </a:solidFill>
                  <a:latin typeface="Times New Roman" panose="02020603050405020304" pitchFamily="18" charset="0"/>
                  <a:cs typeface="Times New Roman" panose="02020603050405020304" pitchFamily="18" charset="0"/>
                </a:rPr>
                <a:t> nay</a:t>
              </a:r>
            </a:p>
          </p:txBody>
        </p:sp>
        <p:sp>
          <p:nvSpPr>
            <p:cNvPr id="15" name="Text Box 13">
              <a:extLst>
                <a:ext uri="{FF2B5EF4-FFF2-40B4-BE49-F238E27FC236}">
                  <a16:creationId xmlns:a16="http://schemas.microsoft.com/office/drawing/2014/main" id="{9C4B77D8-2C64-4EC3-AFA6-F2DFD279DFC7}"/>
                </a:ext>
              </a:extLst>
            </p:cNvPr>
            <p:cNvSpPr txBox="1">
              <a:spLocks noChangeArrowheads="1"/>
            </p:cNvSpPr>
            <p:nvPr/>
          </p:nvSpPr>
          <p:spPr bwMode="auto">
            <a:xfrm>
              <a:off x="3456" y="960"/>
              <a:ext cx="2160" cy="954"/>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1" hangingPunct="1">
                <a:spcBef>
                  <a:spcPct val="50000"/>
                </a:spcBef>
                <a:buClrTx/>
                <a:buSzTx/>
                <a:buFontTx/>
                <a:buNone/>
              </a:pPr>
              <a:r>
                <a:rPr lang="en-US" altLang="en-US" sz="1200" dirty="0">
                  <a:solidFill>
                    <a:schemeClr val="tx1"/>
                  </a:solidFill>
                  <a:latin typeface="Times New Roman" panose="02020603050405020304" pitchFamily="18" charset="0"/>
                  <a:cs typeface="Times New Roman" panose="02020603050405020304" pitchFamily="18" charset="0"/>
                </a:rPr>
                <a:t>Ở </a:t>
              </a:r>
              <a:r>
                <a:rPr lang="en-US" altLang="en-US" sz="1200" dirty="0" err="1">
                  <a:solidFill>
                    <a:schemeClr val="tx1"/>
                  </a:solidFill>
                  <a:latin typeface="Times New Roman" panose="02020603050405020304" pitchFamily="18" charset="0"/>
                  <a:cs typeface="Times New Roman" panose="02020603050405020304" pitchFamily="18" charset="0"/>
                </a:rPr>
                <a:t>những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nước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tư</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bản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phát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triển</a:t>
              </a:r>
              <a:r>
                <a:rPr lang="en-US" altLang="en-US" sz="1200" dirty="0">
                  <a:solidFill>
                    <a:schemeClr val="tx1"/>
                  </a:solidFill>
                  <a:latin typeface="Times New Roman" panose="02020603050405020304" pitchFamily="18" charset="0"/>
                  <a:cs typeface="Times New Roman" panose="02020603050405020304" pitchFamily="18" charset="0"/>
                </a:rPr>
                <a:t> khoa </a:t>
              </a:r>
              <a:r>
                <a:rPr lang="en-US" altLang="en-US" sz="1200" dirty="0" err="1">
                  <a:solidFill>
                    <a:schemeClr val="tx1"/>
                  </a:solidFill>
                  <a:latin typeface="Times New Roman" panose="02020603050405020304" pitchFamily="18" charset="0"/>
                  <a:cs typeface="Times New Roman" panose="02020603050405020304" pitchFamily="18" charset="0"/>
                </a:rPr>
                <a:t>học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công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nghệ</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đã</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tạo</a:t>
              </a:r>
              <a:r>
                <a:rPr lang="en-US" altLang="en-US" sz="1200" dirty="0">
                  <a:solidFill>
                    <a:schemeClr val="tx1"/>
                  </a:solidFill>
                  <a:latin typeface="Times New Roman" panose="02020603050405020304" pitchFamily="18" charset="0"/>
                  <a:cs typeface="Times New Roman" panose="02020603050405020304" pitchFamily="18" charset="0"/>
                </a:rPr>
                <a:t> ra </a:t>
              </a:r>
              <a:r>
                <a:rPr lang="en-US" altLang="en-US" sz="1200" dirty="0" err="1">
                  <a:solidFill>
                    <a:schemeClr val="tx1"/>
                  </a:solidFill>
                  <a:latin typeface="Times New Roman" panose="02020603050405020304" pitchFamily="18" charset="0"/>
                  <a:cs typeface="Times New Roman" panose="02020603050405020304" pitchFamily="18" charset="0"/>
                </a:rPr>
                <a:t>những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ngành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bán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dẫn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và</a:t>
              </a:r>
              <a:r>
                <a:rPr lang="en-US" altLang="en-US" sz="1200" dirty="0">
                  <a:solidFill>
                    <a:schemeClr val="tx1"/>
                  </a:solidFill>
                  <a:latin typeface="Times New Roman" panose="02020603050405020304" pitchFamily="18" charset="0"/>
                  <a:cs typeface="Times New Roman" panose="02020603050405020304" pitchFamily="18" charset="0"/>
                </a:rPr>
                <a:t> vi </a:t>
              </a:r>
              <a:r>
                <a:rPr lang="en-US" altLang="en-US" sz="1200" dirty="0" err="1">
                  <a:solidFill>
                    <a:schemeClr val="tx1"/>
                  </a:solidFill>
                  <a:latin typeface="Times New Roman" panose="02020603050405020304" pitchFamily="18" charset="0"/>
                  <a:cs typeface="Times New Roman" panose="02020603050405020304" pitchFamily="18" charset="0"/>
                </a:rPr>
                <a:t>điện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tử</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ngành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vũ</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trụ</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và</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đại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dương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thời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gian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đầu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những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ngành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này</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thu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nhiều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lợi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nhuận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16" name="Text Box 14">
              <a:extLst>
                <a:ext uri="{FF2B5EF4-FFF2-40B4-BE49-F238E27FC236}">
                  <a16:creationId xmlns:a16="http://schemas.microsoft.com/office/drawing/2014/main" id="{59B35E62-A8AE-4525-BDB5-BE6023178291}"/>
                </a:ext>
              </a:extLst>
            </p:cNvPr>
            <p:cNvSpPr txBox="1">
              <a:spLocks noChangeArrowheads="1"/>
            </p:cNvSpPr>
            <p:nvPr/>
          </p:nvSpPr>
          <p:spPr bwMode="auto">
            <a:xfrm>
              <a:off x="3456" y="2306"/>
              <a:ext cx="2160" cy="607"/>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Cơ</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cấu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kinh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tế</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thay</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đổi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phù</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hợp</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cho</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sự</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tiếp</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nhận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ngành</a:t>
              </a:r>
              <a:r>
                <a:rPr lang="en-US" altLang="en-US" sz="1200" dirty="0">
                  <a:solidFill>
                    <a:schemeClr val="tx1"/>
                  </a:solidFill>
                  <a:latin typeface="Times New Roman" panose="02020603050405020304" pitchFamily="18" charset="0"/>
                  <a:cs typeface="Times New Roman" panose="02020603050405020304" pitchFamily="18" charset="0"/>
                </a:rPr>
                <a:t> khoa </a:t>
              </a:r>
              <a:r>
                <a:rPr lang="en-US" altLang="en-US" sz="1200" dirty="0" err="1">
                  <a:solidFill>
                    <a:schemeClr val="tx1"/>
                  </a:solidFill>
                  <a:latin typeface="Times New Roman" panose="02020603050405020304" pitchFamily="18" charset="0"/>
                  <a:cs typeface="Times New Roman" panose="02020603050405020304" pitchFamily="18" charset="0"/>
                </a:rPr>
                <a:t>học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công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nghệ</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cao</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lượng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vốn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lớn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17" name="Text Box 15">
              <a:extLst>
                <a:ext uri="{FF2B5EF4-FFF2-40B4-BE49-F238E27FC236}">
                  <a16:creationId xmlns:a16="http://schemas.microsoft.com/office/drawing/2014/main" id="{4133A167-AE69-4DBC-B92A-ADF6764FEF99}"/>
                </a:ext>
              </a:extLst>
            </p:cNvPr>
            <p:cNvSpPr txBox="1">
              <a:spLocks noChangeArrowheads="1"/>
            </p:cNvSpPr>
            <p:nvPr/>
          </p:nvSpPr>
          <p:spPr bwMode="auto">
            <a:xfrm>
              <a:off x="3456" y="2987"/>
              <a:ext cx="2160" cy="954"/>
            </a:xfrm>
            <a:prstGeom prst="rect">
              <a:avLst/>
            </a:prstGeom>
            <a:solidFill>
              <a:schemeClr val="bg1"/>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Có</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điều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kiện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để</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tiếp</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nhận</a:t>
              </a:r>
              <a:r>
                <a:rPr lang="en-US" altLang="en-US" sz="1200" dirty="0">
                  <a:solidFill>
                    <a:schemeClr val="tx1"/>
                  </a:solidFill>
                  <a:latin typeface="Times New Roman" panose="02020603050405020304" pitchFamily="18" charset="0"/>
                  <a:cs typeface="Times New Roman" panose="02020603050405020304" pitchFamily="18" charset="0"/>
                </a:rPr>
                <a:t> khoa </a:t>
              </a:r>
              <a:r>
                <a:rPr lang="en-US" altLang="en-US" sz="1200" dirty="0" err="1">
                  <a:solidFill>
                    <a:schemeClr val="tx1"/>
                  </a:solidFill>
                  <a:latin typeface="Times New Roman" panose="02020603050405020304" pitchFamily="18" charset="0"/>
                  <a:cs typeface="Times New Roman" panose="02020603050405020304" pitchFamily="18" charset="0"/>
                </a:rPr>
                <a:t>học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công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nghệ</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cao</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của</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nước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đầu</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tư</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như</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trình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độ</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tay</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nghề</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công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nhân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cao</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cơ</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sở</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hạ</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tầng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kinh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tế</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phát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triển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trình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độ</a:t>
              </a:r>
              <a:r>
                <a:rPr lang="en-US" altLang="en-US" sz="1200" dirty="0">
                  <a:solidFill>
                    <a:schemeClr val="tx1"/>
                  </a:solidFill>
                  <a:latin typeface="Times New Roman" panose="02020603050405020304" pitchFamily="18" charset="0"/>
                  <a:cs typeface="Times New Roman" panose="02020603050405020304" pitchFamily="18" charset="0"/>
                </a:rPr>
                <a:t> khoa </a:t>
              </a:r>
              <a:r>
                <a:rPr lang="en-US" altLang="en-US" sz="1200" dirty="0" err="1">
                  <a:solidFill>
                    <a:schemeClr val="tx1"/>
                  </a:solidFill>
                  <a:latin typeface="Times New Roman" panose="02020603050405020304" pitchFamily="18" charset="0"/>
                  <a:cs typeface="Times New Roman" panose="02020603050405020304" pitchFamily="18" charset="0"/>
                </a:rPr>
                <a:t>học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công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nghệ</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cao</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18" name="Line 16">
              <a:extLst>
                <a:ext uri="{FF2B5EF4-FFF2-40B4-BE49-F238E27FC236}">
                  <a16:creationId xmlns:a16="http://schemas.microsoft.com/office/drawing/2014/main" id="{EF48AA1D-1599-4F06-AE1C-C9041219F0E4}"/>
                </a:ext>
              </a:extLst>
            </p:cNvPr>
            <p:cNvSpPr>
              <a:spLocks noChangeShapeType="1"/>
            </p:cNvSpPr>
            <p:nvPr/>
          </p:nvSpPr>
          <p:spPr bwMode="auto">
            <a:xfrm>
              <a:off x="3216" y="1344"/>
              <a:ext cx="0" cy="23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19" name="Line 17">
              <a:extLst>
                <a:ext uri="{FF2B5EF4-FFF2-40B4-BE49-F238E27FC236}">
                  <a16:creationId xmlns:a16="http://schemas.microsoft.com/office/drawing/2014/main" id="{D063E6D0-16F0-444E-9D0C-735B787B0369}"/>
                </a:ext>
              </a:extLst>
            </p:cNvPr>
            <p:cNvSpPr>
              <a:spLocks noChangeShapeType="1"/>
            </p:cNvSpPr>
            <p:nvPr/>
          </p:nvSpPr>
          <p:spPr bwMode="auto">
            <a:xfrm>
              <a:off x="3216" y="369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20" name="Line 18">
              <a:extLst>
                <a:ext uri="{FF2B5EF4-FFF2-40B4-BE49-F238E27FC236}">
                  <a16:creationId xmlns:a16="http://schemas.microsoft.com/office/drawing/2014/main" id="{C70E4C2E-E944-47A9-8B67-120CF08EF120}"/>
                </a:ext>
              </a:extLst>
            </p:cNvPr>
            <p:cNvSpPr>
              <a:spLocks noChangeShapeType="1"/>
            </p:cNvSpPr>
            <p:nvPr/>
          </p:nvSpPr>
          <p:spPr bwMode="auto">
            <a:xfrm>
              <a:off x="3216" y="1344"/>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21" name="Line 19">
              <a:extLst>
                <a:ext uri="{FF2B5EF4-FFF2-40B4-BE49-F238E27FC236}">
                  <a16:creationId xmlns:a16="http://schemas.microsoft.com/office/drawing/2014/main" id="{1E0BA121-38BC-4B8F-B020-FC432EB53C7C}"/>
                </a:ext>
              </a:extLst>
            </p:cNvPr>
            <p:cNvSpPr>
              <a:spLocks noChangeShapeType="1"/>
            </p:cNvSpPr>
            <p:nvPr/>
          </p:nvSpPr>
          <p:spPr bwMode="auto">
            <a:xfrm>
              <a:off x="3216" y="2592"/>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22" name="Line 20">
              <a:extLst>
                <a:ext uri="{FF2B5EF4-FFF2-40B4-BE49-F238E27FC236}">
                  <a16:creationId xmlns:a16="http://schemas.microsoft.com/office/drawing/2014/main" id="{C6465B16-69EC-4E97-A4F8-71A4D28744F4}"/>
                </a:ext>
              </a:extLst>
            </p:cNvPr>
            <p:cNvSpPr>
              <a:spLocks noChangeShapeType="1"/>
            </p:cNvSpPr>
            <p:nvPr/>
          </p:nvSpPr>
          <p:spPr bwMode="auto">
            <a:xfrm>
              <a:off x="2016" y="2592"/>
              <a:ext cx="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23" name="Line 21">
              <a:extLst>
                <a:ext uri="{FF2B5EF4-FFF2-40B4-BE49-F238E27FC236}">
                  <a16:creationId xmlns:a16="http://schemas.microsoft.com/office/drawing/2014/main" id="{FD16F563-2E5F-41A3-BAA2-EF9DB6F292DB}"/>
                </a:ext>
              </a:extLst>
            </p:cNvPr>
            <p:cNvSpPr>
              <a:spLocks noChangeShapeType="1"/>
            </p:cNvSpPr>
            <p:nvPr/>
          </p:nvSpPr>
          <p:spPr bwMode="auto">
            <a:xfrm>
              <a:off x="2016" y="2256"/>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sp>
          <p:nvSpPr>
            <p:cNvPr id="24" name="Text Box 22">
              <a:extLst>
                <a:ext uri="{FF2B5EF4-FFF2-40B4-BE49-F238E27FC236}">
                  <a16:creationId xmlns:a16="http://schemas.microsoft.com/office/drawing/2014/main" id="{BF123017-4EA4-4A09-B9E1-0310A65A0467}"/>
                </a:ext>
              </a:extLst>
            </p:cNvPr>
            <p:cNvSpPr txBox="1">
              <a:spLocks noChangeArrowheads="1"/>
            </p:cNvSpPr>
            <p:nvPr/>
          </p:nvSpPr>
          <p:spPr bwMode="auto">
            <a:xfrm>
              <a:off x="2112" y="2330"/>
              <a:ext cx="1008"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rgbClr val="EB3D9F"/>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rgbClr val="EB3D9F"/>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rgbClr val="EB3D9F"/>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rgbClr val="EB3D9F"/>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50000"/>
                </a:spcBef>
                <a:buClrTx/>
                <a:buSzTx/>
                <a:buFontTx/>
                <a:buNone/>
              </a:pPr>
              <a:r>
                <a:rPr lang="en-US" altLang="en-US" sz="1200" dirty="0" err="1">
                  <a:solidFill>
                    <a:schemeClr val="tx1"/>
                  </a:solidFill>
                  <a:latin typeface="Times New Roman" panose="02020603050405020304" pitchFamily="18" charset="0"/>
                  <a:cs typeface="Times New Roman" panose="02020603050405020304" pitchFamily="18" charset="0"/>
                </a:rPr>
                <a:t>Nguyên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nhân</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
          <p:nvSpPr>
            <p:cNvPr id="25" name="Line 23">
              <a:extLst>
                <a:ext uri="{FF2B5EF4-FFF2-40B4-BE49-F238E27FC236}">
                  <a16:creationId xmlns:a16="http://schemas.microsoft.com/office/drawing/2014/main" id="{63D16530-5499-43C7-9A1A-1F43EB1E232E}"/>
                </a:ext>
              </a:extLst>
            </p:cNvPr>
            <p:cNvSpPr>
              <a:spLocks noChangeShapeType="1"/>
            </p:cNvSpPr>
            <p:nvPr/>
          </p:nvSpPr>
          <p:spPr bwMode="auto">
            <a:xfrm flipV="1">
              <a:off x="2016" y="1440"/>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Times New Roman" panose="02020603050405020304" pitchFamily="18" charset="0"/>
                <a:cs typeface="Times New Roman" panose="02020603050405020304" pitchFamily="18" charset="0"/>
              </a:endParaRPr>
            </a:p>
          </p:txBody>
        </p:sp>
      </p:grpSp>
      <p:sp>
        <p:nvSpPr>
          <p:cNvPr id="26" name="Rectangle 4">
            <a:extLst>
              <a:ext uri="{FF2B5EF4-FFF2-40B4-BE49-F238E27FC236}">
                <a16:creationId xmlns:a16="http://schemas.microsoft.com/office/drawing/2014/main" id="{E194C915-D1AF-4AAC-B640-75DEE49AD24E}"/>
              </a:ext>
            </a:extLst>
          </p:cNvPr>
          <p:cNvSpPr>
            <a:spLocks noChangeArrowheads="1"/>
          </p:cNvSpPr>
          <p:nvPr/>
        </p:nvSpPr>
        <p:spPr bwMode="auto">
          <a:xfrm>
            <a:off x="703917" y="1296796"/>
            <a:ext cx="6651923" cy="51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algn="r">
              <a:defRPr sz="4400" b="1" i="1">
                <a:solidFill>
                  <a:schemeClr val="tx1"/>
                </a:solidFill>
                <a:effectLst>
                  <a:outerShdw blurRad="38100" dist="38100" dir="2700000" algn="tl">
                    <a:srgbClr val="C0C0C0"/>
                  </a:outerShdw>
                </a:effectLst>
                <a:latin typeface="Arial" panose="020B0604020202020204" pitchFamily="34" charset="0"/>
              </a:defRPr>
            </a:lvl1pPr>
            <a:lvl2pPr marL="838200" indent="-838200" algn="r">
              <a:defRPr sz="4400" b="1" i="1">
                <a:solidFill>
                  <a:schemeClr val="tx1"/>
                </a:solidFill>
                <a:effectLst>
                  <a:outerShdw blurRad="38100" dist="38100" dir="2700000" algn="tl">
                    <a:srgbClr val="C0C0C0"/>
                  </a:outerShdw>
                </a:effectLst>
                <a:latin typeface="Arial" panose="020B0604020202020204" pitchFamily="34" charset="0"/>
              </a:defRPr>
            </a:lvl2pPr>
            <a:lvl3pPr marL="838200" indent="-838200" algn="r">
              <a:defRPr sz="4400" b="1" i="1">
                <a:solidFill>
                  <a:schemeClr val="tx1"/>
                </a:solidFill>
                <a:effectLst>
                  <a:outerShdw blurRad="38100" dist="38100" dir="2700000" algn="tl">
                    <a:srgbClr val="C0C0C0"/>
                  </a:outerShdw>
                </a:effectLst>
                <a:latin typeface="Arial" panose="020B0604020202020204" pitchFamily="34" charset="0"/>
              </a:defRPr>
            </a:lvl3pPr>
            <a:lvl4pPr marL="838200" indent="-838200" algn="r">
              <a:defRPr sz="4400" b="1" i="1">
                <a:solidFill>
                  <a:schemeClr val="tx1"/>
                </a:solidFill>
                <a:effectLst>
                  <a:outerShdw blurRad="38100" dist="38100" dir="2700000" algn="tl">
                    <a:srgbClr val="C0C0C0"/>
                  </a:outerShdw>
                </a:effectLst>
                <a:latin typeface="Arial" panose="020B0604020202020204" pitchFamily="34" charset="0"/>
              </a:defRPr>
            </a:lvl4pPr>
            <a:lvl5pPr marL="838200" indent="-838200" algn="r">
              <a:defRPr sz="4400" b="1" i="1">
                <a:solidFill>
                  <a:schemeClr val="tx1"/>
                </a:solidFill>
                <a:effectLst>
                  <a:outerShdw blurRad="38100" dist="38100" dir="2700000" algn="tl">
                    <a:srgbClr val="C0C0C0"/>
                  </a:outerShdw>
                </a:effectLst>
                <a:latin typeface="Arial" panose="020B0604020202020204" pitchFamily="34" charset="0"/>
              </a:defRPr>
            </a:lvl5pPr>
            <a:lvl6pPr marL="1295400" indent="-838200" algn="r" fontAlgn="base">
              <a:spcBef>
                <a:spcPct val="0"/>
              </a:spcBef>
              <a:spcAft>
                <a:spcPct val="0"/>
              </a:spcAft>
              <a:defRPr sz="4400" b="1" i="1">
                <a:solidFill>
                  <a:schemeClr val="tx1"/>
                </a:solidFill>
                <a:effectLst>
                  <a:outerShdw blurRad="38100" dist="38100" dir="2700000" algn="tl">
                    <a:srgbClr val="C0C0C0"/>
                  </a:outerShdw>
                </a:effectLst>
                <a:latin typeface="Arial" panose="020B0604020202020204" pitchFamily="34" charset="0"/>
              </a:defRPr>
            </a:lvl6pPr>
            <a:lvl7pPr marL="1752600" indent="-838200" algn="r" fontAlgn="base">
              <a:spcBef>
                <a:spcPct val="0"/>
              </a:spcBef>
              <a:spcAft>
                <a:spcPct val="0"/>
              </a:spcAft>
              <a:defRPr sz="4400" b="1" i="1">
                <a:solidFill>
                  <a:schemeClr val="tx1"/>
                </a:solidFill>
                <a:effectLst>
                  <a:outerShdw blurRad="38100" dist="38100" dir="2700000" algn="tl">
                    <a:srgbClr val="C0C0C0"/>
                  </a:outerShdw>
                </a:effectLst>
                <a:latin typeface="Arial" panose="020B0604020202020204" pitchFamily="34" charset="0"/>
              </a:defRPr>
            </a:lvl7pPr>
            <a:lvl8pPr marL="2209800" indent="-838200" algn="r" fontAlgn="base">
              <a:spcBef>
                <a:spcPct val="0"/>
              </a:spcBef>
              <a:spcAft>
                <a:spcPct val="0"/>
              </a:spcAft>
              <a:defRPr sz="4400" b="1" i="1">
                <a:solidFill>
                  <a:schemeClr val="tx1"/>
                </a:solidFill>
                <a:effectLst>
                  <a:outerShdw blurRad="38100" dist="38100" dir="2700000" algn="tl">
                    <a:srgbClr val="C0C0C0"/>
                  </a:outerShdw>
                </a:effectLst>
                <a:latin typeface="Arial" panose="020B0604020202020204" pitchFamily="34" charset="0"/>
              </a:defRPr>
            </a:lvl8pPr>
            <a:lvl9pPr marL="2667000" indent="-838200" algn="r" fontAlgn="base">
              <a:spcBef>
                <a:spcPct val="0"/>
              </a:spcBef>
              <a:spcAft>
                <a:spcPct val="0"/>
              </a:spcAft>
              <a:defRPr sz="4400" b="1" i="1">
                <a:solidFill>
                  <a:schemeClr val="tx1"/>
                </a:solidFill>
                <a:effectLst>
                  <a:outerShdw blurRad="38100" dist="38100" dir="2700000" algn="tl">
                    <a:srgbClr val="C0C0C0"/>
                  </a:outerShdw>
                </a:effectLst>
                <a:latin typeface="Arial" panose="020B0604020202020204" pitchFamily="34" charset="0"/>
              </a:defRPr>
            </a:lvl9pPr>
          </a:lstStyle>
          <a:p>
            <a:pPr algn="l" eaLnBrk="1" hangingPunct="1">
              <a:defRPr/>
            </a:pPr>
            <a:r>
              <a:rPr lang="en-US" sz="1800" i="0" dirty="0" err="1">
                <a:latin typeface="Times New Roman" panose="02020603050405020304" pitchFamily="18" charset="0"/>
                <a:cs typeface="Times New Roman" panose="02020603050405020304" pitchFamily="18" charset="0"/>
              </a:rPr>
              <a:t>Thứ</a:t>
            </a:r>
            <a:r>
              <a:rPr lang="en-US" sz="1800" i="0" dirty="0">
                <a:latin typeface="Times New Roman" panose="02020603050405020304" pitchFamily="18" charset="0"/>
                <a:cs typeface="Times New Roman" panose="02020603050405020304" pitchFamily="18" charset="0"/>
              </a:rPr>
              <a:t> </a:t>
            </a:r>
            <a:r>
              <a:rPr lang="en-US" sz="1800" i="0" dirty="0" err="1">
                <a:latin typeface="Times New Roman" panose="02020603050405020304" pitchFamily="18" charset="0"/>
                <a:cs typeface="Times New Roman" panose="02020603050405020304" pitchFamily="18" charset="0"/>
              </a:rPr>
              <a:t>nhất</a:t>
            </a:r>
            <a:r>
              <a:rPr lang="en-US" sz="180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các</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nước</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tư</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bản</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phát</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triển</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xuất</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khẩu</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lẫn</a:t>
            </a:r>
            <a:r>
              <a:rPr lang="en-US" sz="1800" b="0" i="0" dirty="0">
                <a:latin typeface="Times New Roman" panose="02020603050405020304" pitchFamily="18" charset="0"/>
                <a:cs typeface="Times New Roman" panose="02020603050405020304" pitchFamily="18" charset="0"/>
              </a:rPr>
              <a:t> </a:t>
            </a:r>
            <a:r>
              <a:rPr lang="en-US" sz="1800" b="0" i="0" dirty="0" err="1">
                <a:latin typeface="Times New Roman" panose="02020603050405020304" pitchFamily="18" charset="0"/>
                <a:cs typeface="Times New Roman" panose="02020603050405020304" pitchFamily="18" charset="0"/>
              </a:rPr>
              <a:t>nhau</a:t>
            </a:r>
            <a:endParaRPr lang="en-US" sz="18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3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FAF4-27F3-42D6-AD71-3596E86A7A3D}"/>
              </a:ext>
            </a:extLst>
          </p:cNvPr>
          <p:cNvSpPr>
            <a:spLocks noGrp="1"/>
          </p:cNvSpPr>
          <p:nvPr>
            <p:ph type="title"/>
          </p:nvPr>
        </p:nvSpPr>
        <p:spPr/>
        <p:txBody>
          <a:bodyPr/>
          <a:lstStyle/>
          <a:p>
            <a:r>
              <a:rPr lang="en-US" dirty="0" err="1">
                <a:latin typeface="Barlow Light" panose="00000400000000000000" pitchFamily="2" charset="0"/>
              </a:rPr>
              <a:t>Những</a:t>
            </a:r>
            <a:r>
              <a:rPr lang="en-US" dirty="0">
                <a:latin typeface="Barlow Light" panose="00000400000000000000" pitchFamily="2" charset="0"/>
              </a:rPr>
              <a:t> </a:t>
            </a:r>
            <a:r>
              <a:rPr lang="en-US" dirty="0" err="1">
                <a:latin typeface="Barlow Light" panose="00000400000000000000" pitchFamily="2" charset="0"/>
              </a:rPr>
              <a:t>biểu</a:t>
            </a:r>
            <a:r>
              <a:rPr lang="en-US" dirty="0">
                <a:latin typeface="Barlow Light" panose="00000400000000000000" pitchFamily="2" charset="0"/>
              </a:rPr>
              <a:t> </a:t>
            </a:r>
            <a:r>
              <a:rPr lang="en-US" dirty="0" err="1">
                <a:latin typeface="Barlow Light" panose="00000400000000000000" pitchFamily="2" charset="0"/>
              </a:rPr>
              <a:t>hiện</a:t>
            </a:r>
            <a:r>
              <a:rPr lang="en-US" dirty="0">
                <a:latin typeface="Barlow Light" panose="00000400000000000000" pitchFamily="2" charset="0"/>
              </a:rPr>
              <a:t> </a:t>
            </a:r>
            <a:r>
              <a:rPr lang="en-US" dirty="0" err="1">
                <a:latin typeface="Barlow Light" panose="00000400000000000000" pitchFamily="2" charset="0"/>
              </a:rPr>
              <a:t>mới</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xuất</a:t>
            </a:r>
            <a:r>
              <a:rPr lang="en-US" dirty="0">
                <a:latin typeface="Barlow Light" panose="00000400000000000000" pitchFamily="2" charset="0"/>
              </a:rPr>
              <a:t> </a:t>
            </a:r>
            <a:r>
              <a:rPr lang="en-US" dirty="0" err="1">
                <a:latin typeface="Barlow Light" panose="00000400000000000000" pitchFamily="2" charset="0"/>
              </a:rPr>
              <a:t>khẩu</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CC74A287-2CDE-484C-969C-123E93795E63}"/>
              </a:ext>
            </a:extLst>
          </p:cNvPr>
          <p:cNvSpPr>
            <a:spLocks noGrp="1"/>
          </p:cNvSpPr>
          <p:nvPr>
            <p:ph type="body" idx="1"/>
          </p:nvPr>
        </p:nvSpPr>
        <p:spPr>
          <a:xfrm>
            <a:off x="661100" y="1599700"/>
            <a:ext cx="7189375" cy="2886000"/>
          </a:xfrm>
        </p:spPr>
        <p:txBody>
          <a:bodyPr/>
          <a:lstStyle/>
          <a:p>
            <a:r>
              <a:rPr lang="en-US" sz="1800" b="1" dirty="0" err="1">
                <a:latin typeface="Barlow Light" panose="00000400000000000000" pitchFamily="2" charset="0"/>
                <a:cs typeface="Times New Roman" panose="02020603050405020304" pitchFamily="18" charset="0"/>
              </a:rPr>
              <a:t>Thứ</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hai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thể</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có</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thay</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đổi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thể</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yếu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trong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ngày</a:t>
            </a:r>
            <a:r>
              <a:rPr lang="en-US" sz="1800" dirty="0">
                <a:latin typeface="Barlow Light" panose="00000400000000000000" pitchFamily="2" charset="0"/>
                <a:cs typeface="Times New Roman" panose="02020603050405020304" pitchFamily="18" charset="0"/>
              </a:rPr>
              <a:t> nay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các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công</a:t>
            </a:r>
            <a:r>
              <a:rPr lang="en-US" sz="1800" dirty="0">
                <a:latin typeface="Barlow Light" panose="00000400000000000000" pitchFamily="2" charset="0"/>
                <a:cs typeface="Times New Roman" panose="02020603050405020304" pitchFamily="18" charset="0"/>
              </a:rPr>
              <a:t> ty </a:t>
            </a:r>
            <a:r>
              <a:rPr lang="en-US" sz="1800" dirty="0" err="1">
                <a:latin typeface="Barlow Light" panose="00000400000000000000" pitchFamily="2" charset="0"/>
                <a:cs typeface="Times New Roman" panose="02020603050405020304" pitchFamily="18" charset="0"/>
              </a:rPr>
              <a:t>xuyên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quốc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gia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đặc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biệt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trong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đầu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trực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tiếp</a:t>
            </a:r>
            <a:r>
              <a:rPr lang="en-US" sz="1800" dirty="0">
                <a:latin typeface="Barlow Light" panose="00000400000000000000" pitchFamily="2" charset="0"/>
                <a:cs typeface="Times New Roman" panose="02020603050405020304" pitchFamily="18" charset="0"/>
              </a:rPr>
              <a:t>.</a:t>
            </a:r>
          </a:p>
          <a:p>
            <a:r>
              <a:rPr lang="en-US" sz="1800" b="1" dirty="0" err="1">
                <a:latin typeface="Barlow Light" panose="00000400000000000000" pitchFamily="2" charset="0"/>
                <a:cs typeface="Times New Roman" panose="02020603050405020304" pitchFamily="18" charset="0"/>
              </a:rPr>
              <a:t>Thứ</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ba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hình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yếu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kết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hợp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hóa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endParaRPr lang="en-US" sz="1800" dirty="0">
              <a:latin typeface="Barlow Light" panose="00000400000000000000" pitchFamily="2" charset="0"/>
              <a:cs typeface="Times New Roman" panose="02020603050405020304" pitchFamily="18" charset="0"/>
            </a:endParaRPr>
          </a:p>
          <a:p>
            <a:r>
              <a:rPr lang="en-US" sz="1800" b="1" dirty="0" err="1">
                <a:latin typeface="Barlow Light" panose="00000400000000000000" pitchFamily="2" charset="0"/>
                <a:cs typeface="Times New Roman" panose="02020603050405020304" pitchFamily="18" charset="0"/>
              </a:rPr>
              <a:t>Thứ</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tư</a:t>
            </a:r>
            <a:r>
              <a:rPr lang="en-US" sz="1800" b="1"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sự</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áp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đặt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mang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thực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trong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xuất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khẩu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được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gỡ</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bỏ</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nguyên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tắc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cùng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có</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lợi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được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đề</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cao</a:t>
            </a:r>
            <a:endParaRPr lang="en-US" sz="1800"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AD4A63-EDF5-4333-BA31-EE65DA6D7D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51</a:t>
            </a:fld>
            <a:endParaRPr lang="en">
              <a:latin typeface="Barlow Light" panose="00000400000000000000" pitchFamily="2" charset="0"/>
            </a:endParaRPr>
          </a:p>
        </p:txBody>
      </p:sp>
    </p:spTree>
    <p:extLst>
      <p:ext uri="{BB962C8B-B14F-4D97-AF65-F5344CB8AC3E}">
        <p14:creationId xmlns:p14="http://schemas.microsoft.com/office/powerpoint/2010/main" val="368272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82EA-5C40-4F90-8B2F-2D7598D6A940}"/>
              </a:ext>
            </a:extLst>
          </p:cNvPr>
          <p:cNvSpPr>
            <a:spLocks noGrp="1"/>
          </p:cNvSpPr>
          <p:nvPr>
            <p:ph type="title"/>
          </p:nvPr>
        </p:nvSpPr>
        <p:spPr/>
        <p:txBody>
          <a:bodyPr/>
          <a:lstStyle/>
          <a:p>
            <a:r>
              <a:rPr lang="en-US" sz="2200" dirty="0">
                <a:latin typeface="Barlow Light" panose="00000400000000000000" pitchFamily="2" charset="0"/>
                <a:cs typeface="Times New Roman" panose="02020603050405020304" pitchFamily="18" charset="0"/>
              </a:rPr>
              <a:t>3.1.4. </a:t>
            </a:r>
            <a:r>
              <a:rPr lang="en-US" sz="2200" dirty="0" err="1">
                <a:latin typeface="Barlow Light" panose="00000400000000000000" pitchFamily="2" charset="0"/>
                <a:cs typeface="Times New Roman" panose="02020603050405020304" pitchFamily="18" charset="0"/>
              </a:rPr>
              <a:t>Biểu</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hiện</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mới</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của</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sự</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phân</a:t>
            </a:r>
            <a:r>
              <a:rPr lang="en-US" sz="2200" dirty="0">
                <a:latin typeface="Barlow Light" panose="00000400000000000000" pitchFamily="2" charset="0"/>
                <a:cs typeface="Times New Roman" panose="02020603050405020304" pitchFamily="18" charset="0"/>
              </a:rPr>
              <a:t> chia </a:t>
            </a:r>
            <a:r>
              <a:rPr lang="en-US" sz="2200" dirty="0" err="1">
                <a:latin typeface="Barlow Light" panose="00000400000000000000" pitchFamily="2" charset="0"/>
                <a:cs typeface="Times New Roman" panose="02020603050405020304" pitchFamily="18" charset="0"/>
              </a:rPr>
              <a:t>thị</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trường</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thế</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giới</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giữa</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những</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liên</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minh</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độc</a:t>
            </a:r>
            <a:r>
              <a:rPr lang="en-US" sz="2200" dirty="0">
                <a:latin typeface="Barlow Light" panose="00000400000000000000" pitchFamily="2" charset="0"/>
                <a:cs typeface="Times New Roman" panose="02020603050405020304" pitchFamily="18" charset="0"/>
              </a:rPr>
              <a:t> </a:t>
            </a:r>
            <a:r>
              <a:rPr lang="en-US" sz="2200" dirty="0" err="1">
                <a:latin typeface="Barlow Light" panose="00000400000000000000" pitchFamily="2" charset="0"/>
                <a:cs typeface="Times New Roman" panose="02020603050405020304" pitchFamily="18" charset="0"/>
              </a:rPr>
              <a:t>quyền</a:t>
            </a:r>
            <a:endParaRPr lang="en-US" sz="2200"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9088E46-48D5-4569-B987-D79B1AB52D58}"/>
              </a:ext>
            </a:extLst>
          </p:cNvPr>
          <p:cNvSpPr>
            <a:spLocks noGrp="1"/>
          </p:cNvSpPr>
          <p:nvPr>
            <p:ph type="body" idx="1"/>
          </p:nvPr>
        </p:nvSpPr>
        <p:spPr>
          <a:xfrm>
            <a:off x="957895" y="3596285"/>
            <a:ext cx="3580691" cy="910825"/>
          </a:xfrm>
        </p:spPr>
        <p:txBody>
          <a:bodyPr/>
          <a:lstStyle/>
          <a:p>
            <a:pPr marL="76200" indent="0" algn="just" eaLnBrk="1" hangingPunct="1">
              <a:lnSpc>
                <a:spcPct val="100000"/>
              </a:lnSpc>
              <a:spcBef>
                <a:spcPct val="50000"/>
              </a:spcBef>
              <a:buClrTx/>
              <a:buSzTx/>
              <a:buNone/>
            </a:pPr>
            <a:r>
              <a:rPr lang="en-US" altLang="en-US" sz="2400" dirty="0">
                <a:solidFill>
                  <a:schemeClr val="tx1"/>
                </a:solidFill>
                <a:latin typeface="Barlow Light" panose="00000400000000000000" pitchFamily="2" charset="0"/>
              </a:rPr>
              <a:t>Xu </a:t>
            </a:r>
            <a:r>
              <a:rPr lang="en-US" altLang="en-US" sz="2400" dirty="0" err="1">
                <a:solidFill>
                  <a:schemeClr val="tx1"/>
                </a:solidFill>
                <a:latin typeface="Barlow Light" panose="00000400000000000000" pitchFamily="2" charset="0"/>
              </a:rPr>
              <a:t>hướng</a:t>
            </a:r>
            <a:r>
              <a:rPr lang="en-US" altLang="en-US" sz="2400" dirty="0">
                <a:solidFill>
                  <a:schemeClr val="tx1"/>
                </a:solidFill>
                <a:latin typeface="Barlow Light" panose="00000400000000000000" pitchFamily="2" charset="0"/>
              </a:rPr>
              <a:t> </a:t>
            </a:r>
            <a:r>
              <a:rPr lang="en-US" altLang="en-US" sz="2400" dirty="0" err="1">
                <a:solidFill>
                  <a:schemeClr val="tx1"/>
                </a:solidFill>
                <a:latin typeface="Barlow Light" panose="00000400000000000000" pitchFamily="2" charset="0"/>
              </a:rPr>
              <a:t>toàn</a:t>
            </a:r>
            <a:r>
              <a:rPr lang="en-US" altLang="en-US" sz="2400" dirty="0">
                <a:solidFill>
                  <a:schemeClr val="tx1"/>
                </a:solidFill>
                <a:latin typeface="Barlow Light" panose="00000400000000000000" pitchFamily="2" charset="0"/>
              </a:rPr>
              <a:t> </a:t>
            </a:r>
            <a:r>
              <a:rPr lang="en-US" altLang="en-US" sz="2400" dirty="0" err="1">
                <a:solidFill>
                  <a:schemeClr val="tx1"/>
                </a:solidFill>
                <a:latin typeface="Barlow Light" panose="00000400000000000000" pitchFamily="2" charset="0"/>
              </a:rPr>
              <a:t>cầu</a:t>
            </a:r>
            <a:r>
              <a:rPr lang="en-US" altLang="en-US" sz="2400" dirty="0">
                <a:solidFill>
                  <a:schemeClr val="tx1"/>
                </a:solidFill>
                <a:latin typeface="Barlow Light" panose="00000400000000000000" pitchFamily="2" charset="0"/>
              </a:rPr>
              <a:t> </a:t>
            </a:r>
            <a:r>
              <a:rPr lang="en-US" altLang="en-US" sz="2400" dirty="0" err="1">
                <a:solidFill>
                  <a:schemeClr val="tx1"/>
                </a:solidFill>
                <a:latin typeface="Barlow Light" panose="00000400000000000000" pitchFamily="2" charset="0"/>
              </a:rPr>
              <a:t>hóa</a:t>
            </a:r>
            <a:endParaRPr lang="en-US" altLang="en-US" sz="2400" dirty="0">
              <a:solidFill>
                <a:schemeClr val="tx1"/>
              </a:solidFill>
              <a:latin typeface="Barlow Light" panose="00000400000000000000" pitchFamily="2" charset="0"/>
            </a:endParaRPr>
          </a:p>
        </p:txBody>
      </p:sp>
      <p:sp>
        <p:nvSpPr>
          <p:cNvPr id="4" name="Slide Number Placeholder 3">
            <a:extLst>
              <a:ext uri="{FF2B5EF4-FFF2-40B4-BE49-F238E27FC236}">
                <a16:creationId xmlns:a16="http://schemas.microsoft.com/office/drawing/2014/main" id="{CE49A239-F19A-46D4-B530-215ED5E610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52</a:t>
            </a:fld>
            <a:endParaRPr lang="en">
              <a:latin typeface="Barlow Light" panose="00000400000000000000" pitchFamily="2" charset="0"/>
            </a:endParaRPr>
          </a:p>
        </p:txBody>
      </p:sp>
      <p:sp>
        <p:nvSpPr>
          <p:cNvPr id="7" name="Text Placeholder 2">
            <a:extLst>
              <a:ext uri="{FF2B5EF4-FFF2-40B4-BE49-F238E27FC236}">
                <a16:creationId xmlns:a16="http://schemas.microsoft.com/office/drawing/2014/main" id="{403AECA4-2B1C-4F7C-B649-ED2AC8C1B210}"/>
              </a:ext>
            </a:extLst>
          </p:cNvPr>
          <p:cNvSpPr txBox="1">
            <a:spLocks/>
          </p:cNvSpPr>
          <p:nvPr/>
        </p:nvSpPr>
        <p:spPr>
          <a:xfrm>
            <a:off x="4923563" y="3596285"/>
            <a:ext cx="3580691" cy="8484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just">
              <a:lnSpc>
                <a:spcPct val="100000"/>
              </a:lnSpc>
              <a:spcBef>
                <a:spcPct val="50000"/>
              </a:spcBef>
              <a:buClrTx/>
              <a:buSzTx/>
              <a:buNone/>
            </a:pPr>
            <a:r>
              <a:rPr lang="en-US" altLang="en-US" dirty="0">
                <a:solidFill>
                  <a:schemeClr val="tx1"/>
                </a:solidFill>
                <a:latin typeface="Barlow Light" panose="00000400000000000000" pitchFamily="2" charset="0"/>
              </a:rPr>
              <a:t>Xu </a:t>
            </a:r>
            <a:r>
              <a:rPr lang="en-US" altLang="en-US" dirty="0" err="1">
                <a:solidFill>
                  <a:schemeClr val="tx1"/>
                </a:solidFill>
                <a:latin typeface="Barlow Light" panose="00000400000000000000" pitchFamily="2" charset="0"/>
              </a:rPr>
              <a:t>hướng</a:t>
            </a:r>
            <a:r>
              <a:rPr lang="en-US" altLang="en-US" dirty="0">
                <a:solidFill>
                  <a:schemeClr val="tx1"/>
                </a:solidFill>
                <a:latin typeface="Barlow Light" panose="00000400000000000000" pitchFamily="2" charset="0"/>
              </a:rPr>
              <a:t> </a:t>
            </a:r>
            <a:r>
              <a:rPr lang="en-US" altLang="en-US" dirty="0" err="1">
                <a:solidFill>
                  <a:schemeClr val="tx1"/>
                </a:solidFill>
                <a:latin typeface="Barlow Light" panose="00000400000000000000" pitchFamily="2" charset="0"/>
              </a:rPr>
              <a:t>khu</a:t>
            </a:r>
            <a:r>
              <a:rPr lang="en-US" altLang="en-US" dirty="0">
                <a:solidFill>
                  <a:schemeClr val="tx1"/>
                </a:solidFill>
                <a:latin typeface="Barlow Light" panose="00000400000000000000" pitchFamily="2" charset="0"/>
              </a:rPr>
              <a:t> </a:t>
            </a:r>
            <a:r>
              <a:rPr lang="en-US" altLang="en-US" dirty="0" err="1">
                <a:solidFill>
                  <a:schemeClr val="tx1"/>
                </a:solidFill>
                <a:latin typeface="Barlow Light" panose="00000400000000000000" pitchFamily="2" charset="0"/>
              </a:rPr>
              <a:t>vực</a:t>
            </a:r>
            <a:r>
              <a:rPr lang="en-US" altLang="en-US" dirty="0">
                <a:solidFill>
                  <a:schemeClr val="tx1"/>
                </a:solidFill>
                <a:latin typeface="Barlow Light" panose="00000400000000000000" pitchFamily="2" charset="0"/>
              </a:rPr>
              <a:t> </a:t>
            </a:r>
            <a:r>
              <a:rPr lang="en-US" altLang="en-US" dirty="0" err="1">
                <a:solidFill>
                  <a:schemeClr val="tx1"/>
                </a:solidFill>
                <a:latin typeface="Barlow Light" panose="00000400000000000000" pitchFamily="2" charset="0"/>
              </a:rPr>
              <a:t>hóa</a:t>
            </a:r>
            <a:endParaRPr lang="en-US" altLang="en-US" dirty="0">
              <a:solidFill>
                <a:schemeClr val="tx1"/>
              </a:solidFill>
              <a:latin typeface="Barlow Light" panose="00000400000000000000" pitchFamily="2" charset="0"/>
            </a:endParaRPr>
          </a:p>
        </p:txBody>
      </p:sp>
      <p:pic>
        <p:nvPicPr>
          <p:cNvPr id="9" name="Picture 8">
            <a:extLst>
              <a:ext uri="{FF2B5EF4-FFF2-40B4-BE49-F238E27FC236}">
                <a16:creationId xmlns:a16="http://schemas.microsoft.com/office/drawing/2014/main" id="{4FD492D9-C773-47B0-8090-252DBC6B9A51}"/>
              </a:ext>
            </a:extLst>
          </p:cNvPr>
          <p:cNvPicPr>
            <a:picLocks noChangeAspect="1"/>
          </p:cNvPicPr>
          <p:nvPr/>
        </p:nvPicPr>
        <p:blipFill>
          <a:blip r:embed="rId2"/>
          <a:stretch>
            <a:fillRect/>
          </a:stretch>
        </p:blipFill>
        <p:spPr>
          <a:xfrm>
            <a:off x="1314450" y="1742275"/>
            <a:ext cx="2524124" cy="1791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CFC0B5F7-6C7F-4260-B938-635632E44650}"/>
              </a:ext>
            </a:extLst>
          </p:cNvPr>
          <p:cNvPicPr>
            <a:picLocks noChangeAspect="1"/>
          </p:cNvPicPr>
          <p:nvPr/>
        </p:nvPicPr>
        <p:blipFill>
          <a:blip r:embed="rId3"/>
          <a:stretch>
            <a:fillRect/>
          </a:stretch>
        </p:blipFill>
        <p:spPr>
          <a:xfrm>
            <a:off x="5173250" y="1759584"/>
            <a:ext cx="2656300" cy="17916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12164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9586-B831-46E2-AF44-1A4C4DFC7AA2}"/>
              </a:ext>
            </a:extLst>
          </p:cNvPr>
          <p:cNvSpPr>
            <a:spLocks noGrp="1"/>
          </p:cNvSpPr>
          <p:nvPr>
            <p:ph type="title"/>
          </p:nvPr>
        </p:nvSpPr>
        <p:spPr/>
        <p:txBody>
          <a:bodyPr/>
          <a:lstStyle/>
          <a:p>
            <a:r>
              <a:rPr lang="en-US" sz="2400" dirty="0">
                <a:latin typeface="Barlow Light" panose="00000400000000000000" pitchFamily="2" charset="0"/>
                <a:cs typeface="Times New Roman" panose="02020603050405020304" pitchFamily="18" charset="0"/>
              </a:rPr>
              <a:t>3.1.5. </a:t>
            </a:r>
            <a:r>
              <a:rPr lang="en-US" sz="2400" dirty="0" err="1">
                <a:latin typeface="Barlow Light" panose="00000400000000000000" pitchFamily="2" charset="0"/>
                <a:cs typeface="Times New Roman" panose="02020603050405020304" pitchFamily="18" charset="0"/>
              </a:rPr>
              <a:t>Biểu</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hiện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mới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về</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sự</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phân</a:t>
            </a:r>
            <a:r>
              <a:rPr lang="en-US" sz="2400" dirty="0">
                <a:latin typeface="Barlow Light" panose="00000400000000000000" pitchFamily="2" charset="0"/>
                <a:cs typeface="Times New Roman" panose="02020603050405020304" pitchFamily="18" charset="0"/>
              </a:rPr>
              <a:t> chia </a:t>
            </a:r>
            <a:r>
              <a:rPr lang="en-US" sz="2400" dirty="0" err="1">
                <a:latin typeface="Barlow Light" panose="00000400000000000000" pitchFamily="2" charset="0"/>
                <a:cs typeface="Times New Roman" panose="02020603050405020304" pitchFamily="18" charset="0"/>
              </a:rPr>
              <a:t>lãnh</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thổ</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ảnh</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hưởng</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dưới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sự</a:t>
            </a:r>
            <a:r>
              <a:rPr lang="en-US" sz="2400" dirty="0">
                <a:latin typeface="Barlow Light" panose="00000400000000000000" pitchFamily="2" charset="0"/>
                <a:cs typeface="Times New Roman" panose="02020603050405020304" pitchFamily="18" charset="0"/>
              </a:rPr>
              <a:t> chi </a:t>
            </a:r>
            <a:r>
              <a:rPr lang="en-US" sz="2400" dirty="0" err="1">
                <a:latin typeface="Barlow Light" panose="00000400000000000000" pitchFamily="2" charset="0"/>
                <a:cs typeface="Times New Roman" panose="02020603050405020304" pitchFamily="18" charset="0"/>
              </a:rPr>
              <a:t>phối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của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các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tập</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đoàn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độc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quyền</a:t>
            </a:r>
            <a:endParaRPr lang="en-US" sz="2400"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F27D44-00EB-46A9-A426-47085134E0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53</a:t>
            </a:fld>
            <a:endParaRPr lang="en">
              <a:latin typeface="Barlow Light" panose="00000400000000000000" pitchFamily="2" charset="0"/>
            </a:endParaRPr>
          </a:p>
        </p:txBody>
      </p:sp>
      <p:sp>
        <p:nvSpPr>
          <p:cNvPr id="5" name="Rectangle 3">
            <a:extLst>
              <a:ext uri="{FF2B5EF4-FFF2-40B4-BE49-F238E27FC236}">
                <a16:creationId xmlns:a16="http://schemas.microsoft.com/office/drawing/2014/main" id="{6654A3D3-018A-471E-844C-E8BB85C4A3EB}"/>
              </a:ext>
            </a:extLst>
          </p:cNvPr>
          <p:cNvSpPr>
            <a:spLocks noGrp="1" noChangeArrowheads="1"/>
          </p:cNvSpPr>
          <p:nvPr>
            <p:ph type="body" idx="1"/>
          </p:nvPr>
        </p:nvSpPr>
        <p:spPr>
          <a:xfrm>
            <a:off x="661100" y="1600200"/>
            <a:ext cx="7843154" cy="2886075"/>
          </a:xfrm>
        </p:spPr>
        <p:txBody>
          <a:bodyPr/>
          <a:lstStyle/>
          <a:p>
            <a:pPr marL="76200" indent="0" algn="just" eaLnBrk="1" hangingPunct="1">
              <a:spcBef>
                <a:spcPct val="50000"/>
              </a:spcBef>
              <a:buNone/>
            </a:pPr>
            <a:r>
              <a:rPr lang="en-US" altLang="en-US" sz="2000" dirty="0" err="1">
                <a:latin typeface="Barlow Light" panose="00000400000000000000" pitchFamily="2" charset="0"/>
              </a:rPr>
              <a:t>Sự</a:t>
            </a:r>
            <a:r>
              <a:rPr lang="en-US" altLang="en-US" sz="2000" dirty="0">
                <a:latin typeface="Barlow Light" panose="00000400000000000000" pitchFamily="2" charset="0"/>
              </a:rPr>
              <a:t> </a:t>
            </a:r>
            <a:r>
              <a:rPr lang="en-US" altLang="en-US" sz="2000" dirty="0" err="1">
                <a:latin typeface="Barlow Light" panose="00000400000000000000" pitchFamily="2" charset="0"/>
              </a:rPr>
              <a:t>phân</a:t>
            </a:r>
            <a:r>
              <a:rPr lang="en-US" altLang="en-US" sz="2000" dirty="0">
                <a:latin typeface="Barlow Light" panose="00000400000000000000" pitchFamily="2" charset="0"/>
              </a:rPr>
              <a:t> chia </a:t>
            </a:r>
            <a:r>
              <a:rPr lang="en-US" altLang="en-US" sz="2000" dirty="0" err="1">
                <a:latin typeface="Barlow Light" panose="00000400000000000000" pitchFamily="2" charset="0"/>
              </a:rPr>
              <a:t>thế</a:t>
            </a:r>
            <a:r>
              <a:rPr lang="en-US" altLang="en-US" sz="2000" dirty="0">
                <a:latin typeface="Barlow Light" panose="00000400000000000000" pitchFamily="2" charset="0"/>
              </a:rPr>
              <a:t> </a:t>
            </a:r>
            <a:r>
              <a:rPr lang="en-US" altLang="en-US" sz="2000" dirty="0" err="1">
                <a:latin typeface="Barlow Light" panose="00000400000000000000" pitchFamily="2" charset="0"/>
              </a:rPr>
              <a:t>giới</a:t>
            </a:r>
            <a:r>
              <a:rPr lang="en-US" altLang="en-US" sz="2000" dirty="0">
                <a:latin typeface="Barlow Light" panose="00000400000000000000" pitchFamily="2" charset="0"/>
              </a:rPr>
              <a:t> </a:t>
            </a:r>
            <a:r>
              <a:rPr lang="en-US" altLang="en-US" sz="2000" dirty="0" err="1">
                <a:latin typeface="Barlow Light" panose="00000400000000000000" pitchFamily="2" charset="0"/>
              </a:rPr>
              <a:t>về</a:t>
            </a:r>
            <a:r>
              <a:rPr lang="en-US" altLang="en-US" sz="2000" dirty="0">
                <a:latin typeface="Barlow Light" panose="00000400000000000000" pitchFamily="2" charset="0"/>
              </a:rPr>
              <a:t> </a:t>
            </a:r>
            <a:r>
              <a:rPr lang="en-US" altLang="en-US" sz="2000" dirty="0" err="1">
                <a:latin typeface="Barlow Light" panose="00000400000000000000" pitchFamily="2" charset="0"/>
              </a:rPr>
              <a:t>lãnh</a:t>
            </a:r>
            <a:r>
              <a:rPr lang="en-US" altLang="en-US" sz="2000" dirty="0">
                <a:latin typeface="Barlow Light" panose="00000400000000000000" pitchFamily="2" charset="0"/>
              </a:rPr>
              <a:t> </a:t>
            </a:r>
            <a:r>
              <a:rPr lang="en-US" altLang="en-US" sz="2000" dirty="0" err="1">
                <a:latin typeface="Barlow Light" panose="00000400000000000000" pitchFamily="2" charset="0"/>
              </a:rPr>
              <a:t>thổ</a:t>
            </a:r>
            <a:r>
              <a:rPr lang="en-US" altLang="en-US" sz="2000" dirty="0">
                <a:latin typeface="Barlow Light" panose="00000400000000000000" pitchFamily="2" charset="0"/>
              </a:rPr>
              <a:t> </a:t>
            </a:r>
            <a:r>
              <a:rPr lang="en-US" altLang="en-US" sz="2000" dirty="0" err="1">
                <a:latin typeface="Barlow Light" panose="00000400000000000000" pitchFamily="2" charset="0"/>
              </a:rPr>
              <a:t>giữa</a:t>
            </a:r>
            <a:r>
              <a:rPr lang="en-US" altLang="en-US" sz="2000" dirty="0">
                <a:latin typeface="Barlow Light" panose="00000400000000000000" pitchFamily="2" charset="0"/>
              </a:rPr>
              <a:t> </a:t>
            </a:r>
            <a:r>
              <a:rPr lang="en-US" altLang="en-US" sz="2000" dirty="0" err="1">
                <a:latin typeface="Barlow Light" panose="00000400000000000000" pitchFamily="2" charset="0"/>
              </a:rPr>
              <a:t>các</a:t>
            </a:r>
            <a:r>
              <a:rPr lang="en-US" altLang="en-US" sz="2000" dirty="0">
                <a:latin typeface="Barlow Light" panose="00000400000000000000" pitchFamily="2" charset="0"/>
              </a:rPr>
              <a:t> </a:t>
            </a:r>
            <a:r>
              <a:rPr lang="en-US" altLang="en-US" sz="2000" dirty="0" err="1">
                <a:latin typeface="Barlow Light" panose="00000400000000000000" pitchFamily="2" charset="0"/>
              </a:rPr>
              <a:t>cường</a:t>
            </a:r>
            <a:r>
              <a:rPr lang="en-US" altLang="en-US" sz="2000" dirty="0">
                <a:latin typeface="Barlow Light" panose="00000400000000000000" pitchFamily="2" charset="0"/>
              </a:rPr>
              <a:t> </a:t>
            </a:r>
            <a:r>
              <a:rPr lang="en-US" altLang="en-US" sz="2000" dirty="0" err="1">
                <a:latin typeface="Barlow Light" panose="00000400000000000000" pitchFamily="2" charset="0"/>
              </a:rPr>
              <a:t>quốc</a:t>
            </a:r>
            <a:r>
              <a:rPr lang="en-US" altLang="en-US" sz="2000" dirty="0">
                <a:latin typeface="Barlow Light" panose="00000400000000000000" pitchFamily="2" charset="0"/>
              </a:rPr>
              <a:t> </a:t>
            </a:r>
            <a:r>
              <a:rPr lang="en-US" altLang="en-US" sz="2000" dirty="0" err="1">
                <a:latin typeface="Barlow Light" panose="00000400000000000000" pitchFamily="2" charset="0"/>
              </a:rPr>
              <a:t>tư</a:t>
            </a:r>
            <a:r>
              <a:rPr lang="en-US" altLang="en-US" sz="2000" dirty="0">
                <a:latin typeface="Barlow Light" panose="00000400000000000000" pitchFamily="2" charset="0"/>
              </a:rPr>
              <a:t> </a:t>
            </a:r>
            <a:r>
              <a:rPr lang="en-US" altLang="en-US" sz="2000" dirty="0" err="1">
                <a:latin typeface="Barlow Light" panose="00000400000000000000" pitchFamily="2" charset="0"/>
              </a:rPr>
              <a:t>bản</a:t>
            </a:r>
            <a:r>
              <a:rPr lang="en-US" altLang="en-US" sz="2000" dirty="0">
                <a:latin typeface="Barlow Light" panose="00000400000000000000" pitchFamily="2" charset="0"/>
              </a:rPr>
              <a:t> </a:t>
            </a:r>
            <a:r>
              <a:rPr lang="en-US" altLang="en-US" sz="2000" dirty="0" err="1">
                <a:latin typeface="Barlow Light" panose="00000400000000000000" pitchFamily="2" charset="0"/>
              </a:rPr>
              <a:t>vẫn</a:t>
            </a:r>
            <a:r>
              <a:rPr lang="en-US" altLang="en-US" sz="2000" dirty="0">
                <a:latin typeface="Barlow Light" panose="00000400000000000000" pitchFamily="2" charset="0"/>
              </a:rPr>
              <a:t> </a:t>
            </a:r>
            <a:r>
              <a:rPr lang="en-US" altLang="en-US" sz="2000" dirty="0" err="1">
                <a:latin typeface="Barlow Light" panose="00000400000000000000" pitchFamily="2" charset="0"/>
              </a:rPr>
              <a:t>tiếp</a:t>
            </a:r>
            <a:r>
              <a:rPr lang="en-US" altLang="en-US" sz="2000" dirty="0">
                <a:latin typeface="Barlow Light" panose="00000400000000000000" pitchFamily="2" charset="0"/>
              </a:rPr>
              <a:t> </a:t>
            </a:r>
            <a:r>
              <a:rPr lang="en-US" altLang="en-US" sz="2000" dirty="0" err="1">
                <a:latin typeface="Barlow Light" panose="00000400000000000000" pitchFamily="2" charset="0"/>
              </a:rPr>
              <a:t>tục</a:t>
            </a:r>
            <a:r>
              <a:rPr lang="en-US" altLang="en-US" sz="2000" dirty="0">
                <a:latin typeface="Barlow Light" panose="00000400000000000000" pitchFamily="2" charset="0"/>
              </a:rPr>
              <a:t> </a:t>
            </a:r>
            <a:r>
              <a:rPr lang="en-US" altLang="en-US" sz="2000" dirty="0" err="1">
                <a:latin typeface="Barlow Light" panose="00000400000000000000" pitchFamily="2" charset="0"/>
              </a:rPr>
              <a:t>nhưng</a:t>
            </a:r>
            <a:r>
              <a:rPr lang="en-US" altLang="en-US" sz="2000" dirty="0">
                <a:latin typeface="Barlow Light" panose="00000400000000000000" pitchFamily="2" charset="0"/>
              </a:rPr>
              <a:t> </a:t>
            </a:r>
            <a:r>
              <a:rPr lang="en-US" altLang="en-US" sz="2000" dirty="0" err="1">
                <a:latin typeface="Barlow Light" panose="00000400000000000000" pitchFamily="2" charset="0"/>
              </a:rPr>
              <a:t>dưới</a:t>
            </a:r>
            <a:r>
              <a:rPr lang="en-US" altLang="en-US" sz="2000" dirty="0">
                <a:latin typeface="Barlow Light" panose="00000400000000000000" pitchFamily="2" charset="0"/>
              </a:rPr>
              <a:t> </a:t>
            </a:r>
            <a:r>
              <a:rPr lang="en-US" altLang="en-US" sz="2000" dirty="0" err="1">
                <a:latin typeface="Barlow Light" panose="00000400000000000000" pitchFamily="2" charset="0"/>
              </a:rPr>
              <a:t>hình</a:t>
            </a:r>
            <a:r>
              <a:rPr lang="en-US" altLang="en-US" sz="2000" dirty="0">
                <a:latin typeface="Barlow Light" panose="00000400000000000000" pitchFamily="2" charset="0"/>
              </a:rPr>
              <a:t> </a:t>
            </a:r>
            <a:r>
              <a:rPr lang="en-US" altLang="en-US" sz="2000" dirty="0" err="1">
                <a:latin typeface="Barlow Light" panose="00000400000000000000" pitchFamily="2" charset="0"/>
              </a:rPr>
              <a:t>thức</a:t>
            </a:r>
            <a:r>
              <a:rPr lang="en-US" altLang="en-US" sz="2000" dirty="0">
                <a:latin typeface="Barlow Light" panose="00000400000000000000" pitchFamily="2" charset="0"/>
              </a:rPr>
              <a:t> </a:t>
            </a:r>
            <a:r>
              <a:rPr lang="en-US" altLang="en-US" sz="2000" dirty="0" err="1">
                <a:latin typeface="Barlow Light" panose="00000400000000000000" pitchFamily="2" charset="0"/>
              </a:rPr>
              <a:t>mới</a:t>
            </a:r>
            <a:r>
              <a:rPr lang="en-US" altLang="en-US" sz="2000" dirty="0">
                <a:latin typeface="Barlow Light" panose="00000400000000000000" pitchFamily="2" charset="0"/>
              </a:rPr>
              <a:t>:</a:t>
            </a:r>
          </a:p>
          <a:p>
            <a:pPr algn="just">
              <a:spcBef>
                <a:spcPct val="50000"/>
              </a:spcBef>
            </a:pPr>
            <a:r>
              <a:rPr lang="en-US" altLang="en-US" sz="2000" dirty="0" err="1">
                <a:latin typeface="Barlow Light" panose="00000400000000000000" pitchFamily="2" charset="0"/>
              </a:rPr>
              <a:t>Các</a:t>
            </a:r>
            <a:r>
              <a:rPr lang="en-US" altLang="en-US" sz="2000" dirty="0">
                <a:latin typeface="Barlow Light" panose="00000400000000000000" pitchFamily="2" charset="0"/>
              </a:rPr>
              <a:t> </a:t>
            </a:r>
            <a:r>
              <a:rPr lang="en-US" altLang="en-US" sz="2000" dirty="0" err="1">
                <a:latin typeface="Barlow Light" panose="00000400000000000000" pitchFamily="2" charset="0"/>
              </a:rPr>
              <a:t>quốc</a:t>
            </a:r>
            <a:r>
              <a:rPr lang="en-US" altLang="en-US" sz="2000" dirty="0">
                <a:latin typeface="Barlow Light" panose="00000400000000000000" pitchFamily="2" charset="0"/>
              </a:rPr>
              <a:t> </a:t>
            </a:r>
            <a:r>
              <a:rPr lang="en-US" altLang="en-US" sz="2000" dirty="0" err="1">
                <a:latin typeface="Barlow Light" panose="00000400000000000000" pitchFamily="2" charset="0"/>
              </a:rPr>
              <a:t>gia</a:t>
            </a:r>
            <a:r>
              <a:rPr lang="en-US" altLang="en-US" sz="2000" dirty="0">
                <a:latin typeface="Barlow Light" panose="00000400000000000000" pitchFamily="2" charset="0"/>
              </a:rPr>
              <a:t> </a:t>
            </a:r>
            <a:r>
              <a:rPr lang="en-US" altLang="en-US" sz="2000" dirty="0" err="1">
                <a:latin typeface="Barlow Light" panose="00000400000000000000" pitchFamily="2" charset="0"/>
              </a:rPr>
              <a:t>tư</a:t>
            </a:r>
            <a:r>
              <a:rPr lang="en-US" altLang="en-US" sz="2000" dirty="0">
                <a:latin typeface="Barlow Light" panose="00000400000000000000" pitchFamily="2" charset="0"/>
              </a:rPr>
              <a:t> </a:t>
            </a:r>
            <a:r>
              <a:rPr lang="en-US" altLang="en-US" sz="2000" dirty="0" err="1">
                <a:latin typeface="Barlow Light" panose="00000400000000000000" pitchFamily="2" charset="0"/>
              </a:rPr>
              <a:t>bản</a:t>
            </a:r>
            <a:r>
              <a:rPr lang="en-US" altLang="en-US" sz="2000" dirty="0">
                <a:latin typeface="Barlow Light" panose="00000400000000000000" pitchFamily="2" charset="0"/>
              </a:rPr>
              <a:t> </a:t>
            </a:r>
            <a:r>
              <a:rPr lang="en-US" altLang="en-US" sz="2000" dirty="0" err="1">
                <a:latin typeface="Barlow Light" panose="00000400000000000000" pitchFamily="2" charset="0"/>
              </a:rPr>
              <a:t>vẫn</a:t>
            </a:r>
            <a:r>
              <a:rPr lang="en-US" altLang="en-US" sz="2000" dirty="0">
                <a:latin typeface="Barlow Light" panose="00000400000000000000" pitchFamily="2" charset="0"/>
              </a:rPr>
              <a:t> </a:t>
            </a:r>
            <a:r>
              <a:rPr lang="en-US" altLang="en-US" sz="2000" dirty="0" err="1">
                <a:latin typeface="Barlow Light" panose="00000400000000000000" pitchFamily="2" charset="0"/>
              </a:rPr>
              <a:t>tranh</a:t>
            </a:r>
            <a:r>
              <a:rPr lang="en-US" altLang="en-US" sz="2000" dirty="0">
                <a:latin typeface="Barlow Light" panose="00000400000000000000" pitchFamily="2" charset="0"/>
              </a:rPr>
              <a:t> </a:t>
            </a:r>
            <a:r>
              <a:rPr lang="en-US" altLang="en-US" sz="2000" dirty="0" err="1">
                <a:latin typeface="Barlow Light" panose="00000400000000000000" pitchFamily="2" charset="0"/>
              </a:rPr>
              <a:t>giành</a:t>
            </a:r>
            <a:r>
              <a:rPr lang="en-US" altLang="en-US" sz="2000" dirty="0">
                <a:latin typeface="Barlow Light" panose="00000400000000000000" pitchFamily="2" charset="0"/>
              </a:rPr>
              <a:t> </a:t>
            </a:r>
            <a:r>
              <a:rPr lang="en-US" altLang="en-US" sz="2000" dirty="0" err="1">
                <a:latin typeface="Barlow Light" panose="00000400000000000000" pitchFamily="2" charset="0"/>
              </a:rPr>
              <a:t>ảnh</a:t>
            </a:r>
            <a:r>
              <a:rPr lang="en-US" altLang="en-US" sz="2000" dirty="0">
                <a:latin typeface="Barlow Light" panose="00000400000000000000" pitchFamily="2" charset="0"/>
              </a:rPr>
              <a:t> </a:t>
            </a:r>
            <a:r>
              <a:rPr lang="en-US" altLang="en-US" sz="2000" dirty="0" err="1">
                <a:latin typeface="Barlow Light" panose="00000400000000000000" pitchFamily="2" charset="0"/>
              </a:rPr>
              <a:t>hưởng</a:t>
            </a:r>
            <a:r>
              <a:rPr lang="en-US" altLang="en-US" sz="2000" dirty="0">
                <a:latin typeface="Barlow Light" panose="00000400000000000000" pitchFamily="2" charset="0"/>
              </a:rPr>
              <a:t> </a:t>
            </a:r>
            <a:r>
              <a:rPr lang="en-US" altLang="en-US" sz="2000" dirty="0" err="1">
                <a:latin typeface="Barlow Light" panose="00000400000000000000" pitchFamily="2" charset="0"/>
              </a:rPr>
              <a:t>bằng</a:t>
            </a:r>
            <a:r>
              <a:rPr lang="en-US" altLang="en-US" sz="2000" dirty="0">
                <a:latin typeface="Barlow Light" panose="00000400000000000000" pitchFamily="2" charset="0"/>
              </a:rPr>
              <a:t> </a:t>
            </a:r>
            <a:r>
              <a:rPr lang="en-US" altLang="en-US" sz="2000" dirty="0" err="1">
                <a:latin typeface="Barlow Light" panose="00000400000000000000" pitchFamily="2" charset="0"/>
              </a:rPr>
              <a:t>chiến</a:t>
            </a:r>
            <a:r>
              <a:rPr lang="en-US" altLang="en-US" sz="2000" dirty="0">
                <a:latin typeface="Barlow Light" panose="00000400000000000000" pitchFamily="2" charset="0"/>
              </a:rPr>
              <a:t> </a:t>
            </a:r>
            <a:r>
              <a:rPr lang="en-US" altLang="en-US" sz="2000" dirty="0" err="1">
                <a:latin typeface="Barlow Light" panose="00000400000000000000" pitchFamily="2" charset="0"/>
              </a:rPr>
              <a:t>lược</a:t>
            </a:r>
            <a:r>
              <a:rPr lang="en-US" altLang="en-US" sz="2000" dirty="0">
                <a:latin typeface="Barlow Light" panose="00000400000000000000" pitchFamily="2" charset="0"/>
              </a:rPr>
              <a:t> </a:t>
            </a:r>
            <a:r>
              <a:rPr lang="en-US" altLang="en-US" sz="2000" dirty="0" err="1">
                <a:latin typeface="Barlow Light" panose="00000400000000000000" pitchFamily="2" charset="0"/>
              </a:rPr>
              <a:t>biên</a:t>
            </a:r>
            <a:r>
              <a:rPr lang="en-US" altLang="en-US" sz="2000" dirty="0">
                <a:latin typeface="Barlow Light" panose="00000400000000000000" pitchFamily="2" charset="0"/>
              </a:rPr>
              <a:t> </a:t>
            </a:r>
            <a:r>
              <a:rPr lang="en-US" altLang="en-US" sz="2000" dirty="0" err="1">
                <a:latin typeface="Barlow Light" panose="00000400000000000000" pitchFamily="2" charset="0"/>
              </a:rPr>
              <a:t>giới</a:t>
            </a:r>
            <a:r>
              <a:rPr lang="en-US" altLang="en-US" sz="2000" dirty="0">
                <a:latin typeface="Barlow Light" panose="00000400000000000000" pitchFamily="2" charset="0"/>
              </a:rPr>
              <a:t> </a:t>
            </a:r>
            <a:r>
              <a:rPr lang="en-US" altLang="en-US" sz="2000" dirty="0" err="1">
                <a:latin typeface="Barlow Light" panose="00000400000000000000" pitchFamily="2" charset="0"/>
              </a:rPr>
              <a:t>mềm</a:t>
            </a:r>
            <a:r>
              <a:rPr lang="en-US" altLang="en-US" sz="2000" dirty="0">
                <a:latin typeface="Barlow Light" panose="00000400000000000000" pitchFamily="2" charset="0"/>
              </a:rPr>
              <a:t>, ra </a:t>
            </a:r>
            <a:r>
              <a:rPr lang="en-US" altLang="en-US" sz="2000" dirty="0" err="1">
                <a:latin typeface="Barlow Light" panose="00000400000000000000" pitchFamily="2" charset="0"/>
              </a:rPr>
              <a:t>sức</a:t>
            </a:r>
            <a:r>
              <a:rPr lang="en-US" altLang="en-US" sz="2000" dirty="0">
                <a:latin typeface="Barlow Light" panose="00000400000000000000" pitchFamily="2" charset="0"/>
              </a:rPr>
              <a:t> </a:t>
            </a:r>
            <a:r>
              <a:rPr lang="en-US" altLang="en-US" sz="2000" dirty="0" err="1">
                <a:latin typeface="Barlow Light" panose="00000400000000000000" pitchFamily="2" charset="0"/>
              </a:rPr>
              <a:t>bành</a:t>
            </a:r>
            <a:r>
              <a:rPr lang="en-US" altLang="en-US" sz="2000" dirty="0">
                <a:latin typeface="Barlow Light" panose="00000400000000000000" pitchFamily="2" charset="0"/>
              </a:rPr>
              <a:t> </a:t>
            </a:r>
            <a:r>
              <a:rPr lang="en-US" altLang="en-US" sz="2000" dirty="0" err="1">
                <a:latin typeface="Barlow Light" panose="00000400000000000000" pitchFamily="2" charset="0"/>
              </a:rPr>
              <a:t>trướng</a:t>
            </a:r>
            <a:r>
              <a:rPr lang="en-US" altLang="en-US" sz="2000" dirty="0">
                <a:latin typeface="Barlow Light" panose="00000400000000000000" pitchFamily="2" charset="0"/>
              </a:rPr>
              <a:t> </a:t>
            </a:r>
            <a:r>
              <a:rPr lang="en-US" altLang="en-US" sz="2000" dirty="0" err="1">
                <a:latin typeface="Barlow Light" panose="00000400000000000000" pitchFamily="2" charset="0"/>
              </a:rPr>
              <a:t>biên</a:t>
            </a:r>
            <a:r>
              <a:rPr lang="en-US" altLang="en-US" sz="2000" dirty="0">
                <a:latin typeface="Barlow Light" panose="00000400000000000000" pitchFamily="2" charset="0"/>
              </a:rPr>
              <a:t> </a:t>
            </a:r>
            <a:r>
              <a:rPr lang="en-US" altLang="en-US" sz="2000" dirty="0" err="1">
                <a:latin typeface="Barlow Light" panose="00000400000000000000" pitchFamily="2" charset="0"/>
              </a:rPr>
              <a:t>giới</a:t>
            </a:r>
            <a:r>
              <a:rPr lang="en-US" altLang="en-US" sz="2000" dirty="0">
                <a:latin typeface="Barlow Light" panose="00000400000000000000" pitchFamily="2" charset="0"/>
              </a:rPr>
              <a:t> </a:t>
            </a:r>
            <a:r>
              <a:rPr lang="en-US" altLang="en-US" sz="2000" dirty="0" err="1">
                <a:latin typeface="Barlow Light" panose="00000400000000000000" pitchFamily="2" charset="0"/>
              </a:rPr>
              <a:t>kinh</a:t>
            </a:r>
            <a:r>
              <a:rPr lang="en-US" altLang="en-US" sz="2000" dirty="0">
                <a:latin typeface="Barlow Light" panose="00000400000000000000" pitchFamily="2" charset="0"/>
              </a:rPr>
              <a:t> </a:t>
            </a:r>
            <a:r>
              <a:rPr lang="en-US" altLang="en-US" sz="2000" dirty="0" err="1">
                <a:latin typeface="Barlow Light" panose="00000400000000000000" pitchFamily="2" charset="0"/>
              </a:rPr>
              <a:t>tế</a:t>
            </a:r>
            <a:r>
              <a:rPr lang="en-US" altLang="en-US" sz="2000" dirty="0">
                <a:latin typeface="Barlow Light" panose="00000400000000000000" pitchFamily="2" charset="0"/>
              </a:rPr>
              <a:t>.</a:t>
            </a:r>
          </a:p>
          <a:p>
            <a:pPr algn="just">
              <a:spcBef>
                <a:spcPct val="50000"/>
              </a:spcBef>
            </a:pPr>
            <a:r>
              <a:rPr lang="en-US" altLang="en-US" sz="2000" dirty="0" err="1">
                <a:latin typeface="Barlow Light" panose="00000400000000000000" pitchFamily="2" charset="0"/>
              </a:rPr>
              <a:t>Vẫn</a:t>
            </a:r>
            <a:r>
              <a:rPr lang="en-US" altLang="en-US" sz="2000" dirty="0">
                <a:latin typeface="Barlow Light" panose="00000400000000000000" pitchFamily="2" charset="0"/>
              </a:rPr>
              <a:t> </a:t>
            </a:r>
            <a:r>
              <a:rPr lang="en-US" altLang="en-US" sz="2000" dirty="0" err="1">
                <a:latin typeface="Barlow Light" panose="00000400000000000000" pitchFamily="2" charset="0"/>
              </a:rPr>
              <a:t>tiềm</a:t>
            </a:r>
            <a:r>
              <a:rPr lang="en-US" altLang="en-US" sz="2000" dirty="0">
                <a:latin typeface="Barlow Light" panose="00000400000000000000" pitchFamily="2" charset="0"/>
              </a:rPr>
              <a:t> </a:t>
            </a:r>
            <a:r>
              <a:rPr lang="en-US" altLang="en-US" sz="2000" dirty="0" err="1">
                <a:latin typeface="Barlow Light" panose="00000400000000000000" pitchFamily="2" charset="0"/>
              </a:rPr>
              <a:t>ẩn</a:t>
            </a:r>
            <a:r>
              <a:rPr lang="en-US" altLang="en-US" sz="2000" dirty="0">
                <a:latin typeface="Barlow Light" panose="00000400000000000000" pitchFamily="2" charset="0"/>
              </a:rPr>
              <a:t> </a:t>
            </a:r>
            <a:r>
              <a:rPr lang="en-US" altLang="en-US" sz="2000" dirty="0" err="1">
                <a:latin typeface="Barlow Light" panose="00000400000000000000" pitchFamily="2" charset="0"/>
              </a:rPr>
              <a:t>các</a:t>
            </a:r>
            <a:r>
              <a:rPr lang="en-US" altLang="en-US" sz="2000" dirty="0">
                <a:latin typeface="Barlow Light" panose="00000400000000000000" pitchFamily="2" charset="0"/>
              </a:rPr>
              <a:t> </a:t>
            </a:r>
            <a:r>
              <a:rPr lang="en-US" altLang="en-US" sz="2000" dirty="0" err="1">
                <a:latin typeface="Barlow Light" panose="00000400000000000000" pitchFamily="2" charset="0"/>
              </a:rPr>
              <a:t>nguy</a:t>
            </a:r>
            <a:r>
              <a:rPr lang="en-US" altLang="en-US" sz="2000" dirty="0">
                <a:latin typeface="Barlow Light" panose="00000400000000000000" pitchFamily="2" charset="0"/>
              </a:rPr>
              <a:t> </a:t>
            </a:r>
            <a:r>
              <a:rPr lang="en-US" altLang="en-US" sz="2000" dirty="0" err="1">
                <a:latin typeface="Barlow Light" panose="00000400000000000000" pitchFamily="2" charset="0"/>
              </a:rPr>
              <a:t>cơ</a:t>
            </a:r>
            <a:r>
              <a:rPr lang="en-US" altLang="en-US" sz="2000" dirty="0">
                <a:latin typeface="Barlow Light" panose="00000400000000000000" pitchFamily="2" charset="0"/>
              </a:rPr>
              <a:t> </a:t>
            </a:r>
            <a:r>
              <a:rPr lang="en-US" altLang="en-US" sz="2000" dirty="0" err="1">
                <a:latin typeface="Barlow Light" panose="00000400000000000000" pitchFamily="2" charset="0"/>
              </a:rPr>
              <a:t>chạy</a:t>
            </a:r>
            <a:r>
              <a:rPr lang="en-US" altLang="en-US" sz="2000" dirty="0">
                <a:latin typeface="Barlow Light" panose="00000400000000000000" pitchFamily="2" charset="0"/>
              </a:rPr>
              <a:t> </a:t>
            </a:r>
            <a:r>
              <a:rPr lang="en-US" altLang="en-US" sz="2000" dirty="0" err="1">
                <a:latin typeface="Barlow Light" panose="00000400000000000000" pitchFamily="2" charset="0"/>
              </a:rPr>
              <a:t>đua</a:t>
            </a:r>
            <a:r>
              <a:rPr lang="en-US" altLang="en-US" sz="2000" dirty="0">
                <a:latin typeface="Barlow Light" panose="00000400000000000000" pitchFamily="2" charset="0"/>
              </a:rPr>
              <a:t> </a:t>
            </a:r>
            <a:r>
              <a:rPr lang="en-US" altLang="en-US" sz="2000" dirty="0" err="1">
                <a:latin typeface="Barlow Light" panose="00000400000000000000" pitchFamily="2" charset="0"/>
              </a:rPr>
              <a:t>vũ</a:t>
            </a:r>
            <a:r>
              <a:rPr lang="en-US" altLang="en-US" sz="2000" dirty="0">
                <a:latin typeface="Barlow Light" panose="00000400000000000000" pitchFamily="2" charset="0"/>
              </a:rPr>
              <a:t> </a:t>
            </a:r>
            <a:r>
              <a:rPr lang="en-US" altLang="en-US" sz="2000" dirty="0" err="1">
                <a:latin typeface="Barlow Light" panose="00000400000000000000" pitchFamily="2" charset="0"/>
              </a:rPr>
              <a:t>trang</a:t>
            </a:r>
            <a:r>
              <a:rPr lang="en-US" altLang="en-US" sz="2000" dirty="0">
                <a:latin typeface="Barlow Light" panose="00000400000000000000" pitchFamily="2" charset="0"/>
              </a:rPr>
              <a:t>, </a:t>
            </a:r>
            <a:r>
              <a:rPr lang="en-US" altLang="en-US" sz="2000" dirty="0" err="1">
                <a:latin typeface="Barlow Light" panose="00000400000000000000" pitchFamily="2" charset="0"/>
              </a:rPr>
              <a:t>nguy</a:t>
            </a:r>
            <a:r>
              <a:rPr lang="en-US" altLang="en-US" sz="2000" dirty="0">
                <a:latin typeface="Barlow Light" panose="00000400000000000000" pitchFamily="2" charset="0"/>
              </a:rPr>
              <a:t> </a:t>
            </a:r>
            <a:r>
              <a:rPr lang="en-US" altLang="en-US" sz="2000" dirty="0" err="1">
                <a:latin typeface="Barlow Light" panose="00000400000000000000" pitchFamily="2" charset="0"/>
              </a:rPr>
              <a:t>cơ</a:t>
            </a:r>
            <a:r>
              <a:rPr lang="en-US" altLang="en-US" sz="2000" dirty="0">
                <a:latin typeface="Barlow Light" panose="00000400000000000000" pitchFamily="2" charset="0"/>
              </a:rPr>
              <a:t> </a:t>
            </a:r>
            <a:r>
              <a:rPr lang="en-US" altLang="en-US" sz="2000" dirty="0" err="1">
                <a:latin typeface="Barlow Light" panose="00000400000000000000" pitchFamily="2" charset="0"/>
              </a:rPr>
              <a:t>chiến</a:t>
            </a:r>
            <a:r>
              <a:rPr lang="en-US" altLang="en-US" sz="2000" dirty="0">
                <a:latin typeface="Barlow Light" panose="00000400000000000000" pitchFamily="2" charset="0"/>
              </a:rPr>
              <a:t> </a:t>
            </a:r>
            <a:r>
              <a:rPr lang="en-US" altLang="en-US" sz="2000" dirty="0" err="1">
                <a:latin typeface="Barlow Light" panose="00000400000000000000" pitchFamily="2" charset="0"/>
              </a:rPr>
              <a:t>tranh</a:t>
            </a:r>
            <a:r>
              <a:rPr lang="en-US" altLang="en-US" sz="2000" dirty="0">
                <a:latin typeface="Barlow Light" panose="00000400000000000000" pitchFamily="2" charset="0"/>
              </a:rPr>
              <a:t> </a:t>
            </a:r>
            <a:r>
              <a:rPr lang="en-US" altLang="en-US" sz="2000" dirty="0" err="1">
                <a:latin typeface="Barlow Light" panose="00000400000000000000" pitchFamily="2" charset="0"/>
              </a:rPr>
              <a:t>lạnh</a:t>
            </a:r>
            <a:r>
              <a:rPr lang="en-US" altLang="en-US" sz="2000" dirty="0">
                <a:latin typeface="Barlow Light" panose="00000400000000000000" pitchFamily="2" charset="0"/>
              </a:rPr>
              <a:t> </a:t>
            </a:r>
            <a:r>
              <a:rPr lang="en-US" altLang="en-US" sz="2000" dirty="0" err="1">
                <a:latin typeface="Barlow Light" panose="00000400000000000000" pitchFamily="2" charset="0"/>
              </a:rPr>
              <a:t>phục</a:t>
            </a:r>
            <a:r>
              <a:rPr lang="en-US" altLang="en-US" sz="2000" dirty="0">
                <a:latin typeface="Barlow Light" panose="00000400000000000000" pitchFamily="2" charset="0"/>
              </a:rPr>
              <a:t> </a:t>
            </a:r>
            <a:r>
              <a:rPr lang="en-US" altLang="en-US" sz="2000" dirty="0" err="1">
                <a:latin typeface="Barlow Light" panose="00000400000000000000" pitchFamily="2" charset="0"/>
              </a:rPr>
              <a:t>hồi</a:t>
            </a:r>
            <a:r>
              <a:rPr lang="en-US" altLang="en-US" sz="2000" dirty="0">
                <a:latin typeface="Barlow Light" panose="00000400000000000000" pitchFamily="2" charset="0"/>
              </a:rPr>
              <a:t> </a:t>
            </a:r>
            <a:r>
              <a:rPr lang="en-US" altLang="en-US" sz="2000" dirty="0" err="1">
                <a:latin typeface="Barlow Light" panose="00000400000000000000" pitchFamily="2" charset="0"/>
              </a:rPr>
              <a:t>trở</a:t>
            </a:r>
            <a:r>
              <a:rPr lang="en-US" altLang="en-US" sz="2000" dirty="0">
                <a:latin typeface="Barlow Light" panose="00000400000000000000" pitchFamily="2" charset="0"/>
              </a:rPr>
              <a:t> </a:t>
            </a:r>
            <a:r>
              <a:rPr lang="en-US" altLang="en-US" sz="2000" dirty="0" err="1">
                <a:latin typeface="Barlow Light" panose="00000400000000000000" pitchFamily="2" charset="0"/>
              </a:rPr>
              <a:t>lại</a:t>
            </a:r>
            <a:r>
              <a:rPr lang="en-US" altLang="en-US" sz="2000" dirty="0">
                <a:latin typeface="Barlow Light" panose="00000400000000000000" pitchFamily="2" charset="0"/>
              </a:rPr>
              <a:t>.</a:t>
            </a:r>
          </a:p>
          <a:p>
            <a:pPr algn="just" eaLnBrk="1" hangingPunct="1">
              <a:spcBef>
                <a:spcPct val="50000"/>
              </a:spcBef>
              <a:buFontTx/>
              <a:buChar char="-"/>
            </a:pPr>
            <a:endParaRPr lang="en-US" altLang="en-US" sz="2000" dirty="0">
              <a:latin typeface="Barlow Light" panose="00000400000000000000" pitchFamily="2" charset="0"/>
            </a:endParaRPr>
          </a:p>
          <a:p>
            <a:pPr eaLnBrk="1" hangingPunct="1"/>
            <a:endParaRPr lang="en-US" altLang="en-US" sz="2000" dirty="0">
              <a:latin typeface="Barlow Light" panose="00000400000000000000" pitchFamily="2" charset="0"/>
            </a:endParaRPr>
          </a:p>
        </p:txBody>
      </p:sp>
    </p:spTree>
    <p:extLst>
      <p:ext uri="{BB962C8B-B14F-4D97-AF65-F5344CB8AC3E}">
        <p14:creationId xmlns:p14="http://schemas.microsoft.com/office/powerpoint/2010/main" val="3872182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0C10-D733-45EE-B3B1-C9C356D02A67}"/>
              </a:ext>
            </a:extLst>
          </p:cNvPr>
          <p:cNvSpPr>
            <a:spLocks noGrp="1"/>
          </p:cNvSpPr>
          <p:nvPr>
            <p:ph type="title"/>
          </p:nvPr>
        </p:nvSpPr>
        <p:spPr/>
        <p:txBody>
          <a:bodyPr/>
          <a:lstStyle/>
          <a:p>
            <a:r>
              <a:rPr lang="en-US" sz="2400" dirty="0">
                <a:latin typeface="Barlow Light" panose="00000400000000000000" pitchFamily="2" charset="0"/>
                <a:cs typeface="Times New Roman" panose="02020603050405020304" pitchFamily="18" charset="0"/>
              </a:rPr>
              <a:t>3.2. </a:t>
            </a:r>
            <a:r>
              <a:rPr lang="en-US" sz="2400" dirty="0" err="1">
                <a:latin typeface="Barlow Light" panose="00000400000000000000" pitchFamily="2" charset="0"/>
                <a:cs typeface="Times New Roman" panose="02020603050405020304" pitchFamily="18" charset="0"/>
              </a:rPr>
              <a:t>Những</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biểu</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hiện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mới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của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độc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quyền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nhà</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nước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dưới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chủ</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nghĩa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tư</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bản</a:t>
            </a:r>
            <a:endParaRPr lang="en-US" sz="2400" dirty="0"/>
          </a:p>
        </p:txBody>
      </p:sp>
      <p:sp>
        <p:nvSpPr>
          <p:cNvPr id="6" name="Slide Number Placeholder 5">
            <a:extLst>
              <a:ext uri="{FF2B5EF4-FFF2-40B4-BE49-F238E27FC236}">
                <a16:creationId xmlns:a16="http://schemas.microsoft.com/office/drawing/2014/main" id="{51AE7613-0174-4679-8079-5979E6D7F0D3}"/>
              </a:ext>
            </a:extLst>
          </p:cNvPr>
          <p:cNvSpPr>
            <a:spLocks noGrp="1"/>
          </p:cNvSpPr>
          <p:nvPr>
            <p:ph type="sldNum" idx="12"/>
          </p:nvPr>
        </p:nvSpPr>
        <p:spPr>
          <a:xfrm>
            <a:off x="8503108" y="4500213"/>
            <a:ext cx="653700" cy="653700"/>
          </a:xfrm>
        </p:spPr>
        <p:txBody>
          <a:bodyPr/>
          <a:lstStyle/>
          <a:p>
            <a:pPr marL="0" lvl="0" indent="0" algn="ctr" rtl="0">
              <a:spcBef>
                <a:spcPts val="0"/>
              </a:spcBef>
              <a:spcAft>
                <a:spcPts val="0"/>
              </a:spcAft>
              <a:buNone/>
            </a:pPr>
            <a:fld id="{00000000-1234-1234-1234-123412341234}" type="slidenum">
              <a:rPr lang="en" smtClean="0"/>
              <a:t>54</a:t>
            </a:fld>
            <a:endParaRPr lang="en" dirty="0"/>
          </a:p>
        </p:txBody>
      </p:sp>
      <p:sp>
        <p:nvSpPr>
          <p:cNvPr id="7" name="Google Shape;157;p22">
            <a:extLst>
              <a:ext uri="{FF2B5EF4-FFF2-40B4-BE49-F238E27FC236}">
                <a16:creationId xmlns:a16="http://schemas.microsoft.com/office/drawing/2014/main" id="{5B6FF462-5B25-4C7A-8447-5C2F3E2C374C}"/>
              </a:ext>
            </a:extLst>
          </p:cNvPr>
          <p:cNvSpPr txBox="1">
            <a:spLocks/>
          </p:cNvSpPr>
          <p:nvPr/>
        </p:nvSpPr>
        <p:spPr>
          <a:xfrm>
            <a:off x="1087250" y="1657275"/>
            <a:ext cx="3871200"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2400" dirty="0" err="1">
                <a:solidFill>
                  <a:schemeClr val="tx1"/>
                </a:solidFill>
                <a:latin typeface="Barlow Light" panose="00000400000000000000" pitchFamily="2" charset="0"/>
                <a:cs typeface="Times New Roman" panose="02020603050405020304" pitchFamily="18" charset="0"/>
              </a:rPr>
              <a:t>Những</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biểu</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hiện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mới</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về</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cơ</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chế</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của</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quan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hệ</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nhân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sự</a:t>
            </a:r>
            <a:endParaRPr lang="en-US" sz="3600" dirty="0">
              <a:solidFill>
                <a:schemeClr val="tx1"/>
              </a:solidFill>
            </a:endParaRPr>
          </a:p>
        </p:txBody>
      </p:sp>
      <p:sp>
        <p:nvSpPr>
          <p:cNvPr id="8" name="Google Shape;158;p22">
            <a:extLst>
              <a:ext uri="{FF2B5EF4-FFF2-40B4-BE49-F238E27FC236}">
                <a16:creationId xmlns:a16="http://schemas.microsoft.com/office/drawing/2014/main" id="{F67BCBF6-A5E7-401E-99F0-C78A7B8DE6E1}"/>
              </a:ext>
            </a:extLst>
          </p:cNvPr>
          <p:cNvSpPr txBox="1">
            <a:spLocks/>
          </p:cNvSpPr>
          <p:nvPr/>
        </p:nvSpPr>
        <p:spPr>
          <a:xfrm>
            <a:off x="1504776" y="2853950"/>
            <a:ext cx="3871200" cy="1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5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dirty="0" err="1"/>
              <a:t>Thể</a:t>
            </a:r>
            <a:r>
              <a:rPr lang="en-US" dirty="0"/>
              <a:t> </a:t>
            </a:r>
            <a:r>
              <a:rPr lang="en-US" dirty="0" err="1"/>
              <a:t>chế</a:t>
            </a:r>
            <a:r>
              <a:rPr lang="en-US" dirty="0"/>
              <a:t> </a:t>
            </a:r>
            <a:r>
              <a:rPr lang="en-US" dirty="0" err="1"/>
              <a:t>đa</a:t>
            </a:r>
            <a:r>
              <a:rPr lang="en-US" dirty="0"/>
              <a:t> </a:t>
            </a:r>
            <a:r>
              <a:rPr lang="en-US" dirty="0" err="1"/>
              <a:t>nguyên</a:t>
            </a:r>
            <a:r>
              <a:rPr lang="en-US" dirty="0"/>
              <a:t> </a:t>
            </a:r>
            <a:r>
              <a:rPr lang="en-US" dirty="0" err="1"/>
              <a:t>trong</a:t>
            </a:r>
            <a:r>
              <a:rPr lang="en-US" dirty="0"/>
              <a:t> </a:t>
            </a:r>
            <a:r>
              <a:rPr lang="en-US" dirty="0" err="1"/>
              <a:t>phân</a:t>
            </a:r>
            <a:r>
              <a:rPr lang="en-US" dirty="0"/>
              <a:t> chia </a:t>
            </a:r>
            <a:r>
              <a:rPr lang="en-US" dirty="0" err="1"/>
              <a:t>quyền</a:t>
            </a:r>
            <a:r>
              <a:rPr lang="en-US" dirty="0"/>
              <a:t> </a:t>
            </a:r>
            <a:r>
              <a:rPr lang="en-US" dirty="0" err="1"/>
              <a:t>lực</a:t>
            </a:r>
            <a:r>
              <a:rPr lang="en-US" dirty="0"/>
              <a:t> </a:t>
            </a:r>
            <a:r>
              <a:rPr lang="en-US" dirty="0" err="1"/>
              <a:t>nhà</a:t>
            </a:r>
            <a:r>
              <a:rPr lang="en-US" dirty="0"/>
              <a:t> </a:t>
            </a:r>
            <a:r>
              <a:rPr lang="en-US" dirty="0" err="1"/>
              <a:t>nước</a:t>
            </a:r>
            <a:r>
              <a:rPr lang="en-US" dirty="0"/>
              <a:t> </a:t>
            </a:r>
            <a:r>
              <a:rPr lang="en-US" dirty="0" err="1"/>
              <a:t>trở</a:t>
            </a:r>
            <a:r>
              <a:rPr lang="en-US" dirty="0"/>
              <a:t> </a:t>
            </a:r>
            <a:r>
              <a:rPr lang="en-US" dirty="0" err="1"/>
              <a:t>thành</a:t>
            </a:r>
            <a:r>
              <a:rPr lang="en-US" dirty="0"/>
              <a:t> </a:t>
            </a:r>
            <a:r>
              <a:rPr lang="en-US" dirty="0" err="1"/>
              <a:t>phổ</a:t>
            </a:r>
            <a:r>
              <a:rPr lang="en-US" dirty="0"/>
              <a:t> </a:t>
            </a:r>
            <a:r>
              <a:rPr lang="en-US" dirty="0" err="1"/>
              <a:t>biến</a:t>
            </a:r>
            <a:r>
              <a:rPr lang="en-US" dirty="0"/>
              <a:t>. </a:t>
            </a:r>
            <a:r>
              <a:rPr lang="en-US" dirty="0" err="1"/>
              <a:t>Tại</a:t>
            </a:r>
            <a:r>
              <a:rPr lang="en-US" dirty="0"/>
              <a:t> </a:t>
            </a:r>
            <a:r>
              <a:rPr lang="en-US" dirty="0" err="1"/>
              <a:t>các</a:t>
            </a:r>
            <a:r>
              <a:rPr lang="en-US" dirty="0"/>
              <a:t> </a:t>
            </a:r>
            <a:r>
              <a:rPr lang="en-US" dirty="0" err="1"/>
              <a:t>nước</a:t>
            </a:r>
            <a:r>
              <a:rPr lang="en-US" dirty="0"/>
              <a:t> </a:t>
            </a:r>
            <a:r>
              <a:rPr lang="en-US" dirty="0" err="1"/>
              <a:t>tư</a:t>
            </a:r>
            <a:r>
              <a:rPr lang="en-US" dirty="0"/>
              <a:t> </a:t>
            </a:r>
            <a:r>
              <a:rPr lang="en-US" dirty="0" err="1"/>
              <a:t>bản</a:t>
            </a:r>
            <a:r>
              <a:rPr lang="en-US" dirty="0"/>
              <a:t> </a:t>
            </a:r>
            <a:r>
              <a:rPr lang="en-US" dirty="0" err="1"/>
              <a:t>phát</a:t>
            </a:r>
            <a:r>
              <a:rPr lang="en-US" dirty="0"/>
              <a:t> </a:t>
            </a:r>
            <a:r>
              <a:rPr lang="en-US" dirty="0" err="1"/>
              <a:t>triển</a:t>
            </a:r>
            <a:r>
              <a:rPr lang="en-US" dirty="0"/>
              <a:t> </a:t>
            </a:r>
            <a:r>
              <a:rPr lang="en-US" dirty="0" err="1"/>
              <a:t>xuất</a:t>
            </a:r>
            <a:r>
              <a:rPr lang="en-US" dirty="0"/>
              <a:t> </a:t>
            </a:r>
            <a:r>
              <a:rPr lang="en-US" dirty="0" err="1"/>
              <a:t>hiện</a:t>
            </a:r>
            <a:r>
              <a:rPr lang="en-US" dirty="0"/>
              <a:t> </a:t>
            </a:r>
            <a:r>
              <a:rPr lang="en-US" dirty="0" err="1"/>
              <a:t>cơ</a:t>
            </a:r>
            <a:r>
              <a:rPr lang="en-US" dirty="0"/>
              <a:t> </a:t>
            </a:r>
            <a:r>
              <a:rPr lang="en-US" dirty="0" err="1"/>
              <a:t>chế</a:t>
            </a:r>
            <a:r>
              <a:rPr lang="en-US" dirty="0"/>
              <a:t> </a:t>
            </a:r>
            <a:r>
              <a:rPr lang="en-US" dirty="0" err="1"/>
              <a:t>thỏa</a:t>
            </a:r>
            <a:r>
              <a:rPr lang="en-US" dirty="0"/>
              <a:t> </a:t>
            </a:r>
            <a:r>
              <a:rPr lang="en-US" dirty="0" err="1"/>
              <a:t>hiệp</a:t>
            </a:r>
            <a:r>
              <a:rPr lang="en-US" dirty="0"/>
              <a:t> </a:t>
            </a:r>
            <a:r>
              <a:rPr lang="en-US" dirty="0" err="1"/>
              <a:t>để</a:t>
            </a:r>
            <a:r>
              <a:rPr lang="en-US" dirty="0"/>
              <a:t> </a:t>
            </a:r>
            <a:r>
              <a:rPr lang="en-US" dirty="0" err="1"/>
              <a:t>cùng</a:t>
            </a:r>
            <a:r>
              <a:rPr lang="en-US" dirty="0"/>
              <a:t> </a:t>
            </a:r>
            <a:r>
              <a:rPr lang="en-US" dirty="0" err="1"/>
              <a:t>tồn</a:t>
            </a:r>
            <a:r>
              <a:rPr lang="en-US" dirty="0"/>
              <a:t> </a:t>
            </a:r>
            <a:r>
              <a:rPr lang="en-US" dirty="0" err="1"/>
              <a:t>tại</a:t>
            </a:r>
            <a:r>
              <a:rPr lang="en-US" dirty="0"/>
              <a:t>.</a:t>
            </a:r>
          </a:p>
        </p:txBody>
      </p:sp>
      <p:pic>
        <p:nvPicPr>
          <p:cNvPr id="9" name="Google Shape;159;p22">
            <a:extLst>
              <a:ext uri="{FF2B5EF4-FFF2-40B4-BE49-F238E27FC236}">
                <a16:creationId xmlns:a16="http://schemas.microsoft.com/office/drawing/2014/main" id="{1318F617-C66F-456C-B165-1141A67E2B31}"/>
              </a:ext>
            </a:extLst>
          </p:cNvPr>
          <p:cNvPicPr preferRelativeResize="0"/>
          <p:nvPr/>
        </p:nvPicPr>
        <p:blipFill>
          <a:blip r:embed="rId2"/>
          <a:srcRect l="23775" r="23775"/>
          <a:stretch/>
        </p:blipFill>
        <p:spPr>
          <a:xfrm>
            <a:off x="5618725" y="1394200"/>
            <a:ext cx="3360300" cy="3360300"/>
          </a:xfrm>
          <a:prstGeom prst="ellipse">
            <a:avLst/>
          </a:prstGeom>
          <a:noFill/>
          <a:ln>
            <a:noFill/>
          </a:ln>
        </p:spPr>
      </p:pic>
      <p:sp>
        <p:nvSpPr>
          <p:cNvPr id="10" name="Google Shape;160;p22">
            <a:extLst>
              <a:ext uri="{FF2B5EF4-FFF2-40B4-BE49-F238E27FC236}">
                <a16:creationId xmlns:a16="http://schemas.microsoft.com/office/drawing/2014/main" id="{46FDC565-ED3B-43DD-86D2-73306D214292}"/>
              </a:ext>
            </a:extLst>
          </p:cNvPr>
          <p:cNvSpPr txBox="1">
            <a:spLocks/>
          </p:cNvSpPr>
          <p:nvPr/>
        </p:nvSpPr>
        <p:spPr>
          <a:xfrm>
            <a:off x="8709175" y="5841575"/>
            <a:ext cx="539700" cy="55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9pPr>
          </a:lstStyle>
          <a:p>
            <a:fld id="{00000000-1234-1234-1234-123412341234}" type="slidenum">
              <a:rPr lang="en" smtClean="0"/>
              <a:pPr/>
              <a:t>54</a:t>
            </a:fld>
            <a:endParaRPr lang="en"/>
          </a:p>
        </p:txBody>
      </p:sp>
    </p:spTree>
    <p:extLst>
      <p:ext uri="{BB962C8B-B14F-4D97-AF65-F5344CB8AC3E}">
        <p14:creationId xmlns:p14="http://schemas.microsoft.com/office/powerpoint/2010/main" val="1382567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0C10-D733-45EE-B3B1-C9C356D02A67}"/>
              </a:ext>
            </a:extLst>
          </p:cNvPr>
          <p:cNvSpPr>
            <a:spLocks noGrp="1"/>
          </p:cNvSpPr>
          <p:nvPr>
            <p:ph type="title"/>
          </p:nvPr>
        </p:nvSpPr>
        <p:spPr/>
        <p:txBody>
          <a:bodyPr/>
          <a:lstStyle/>
          <a:p>
            <a:r>
              <a:rPr lang="en-US" sz="2400" dirty="0" err="1">
                <a:latin typeface="Barlow Light" panose="00000400000000000000" pitchFamily="2" charset="0"/>
                <a:cs typeface="Times New Roman" panose="02020603050405020304" pitchFamily="18" charset="0"/>
              </a:rPr>
              <a:t>Những</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biểu</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hiện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mới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của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độc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quyền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nhà</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nước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dưới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chủ</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nghĩa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tư</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bản</a:t>
            </a:r>
            <a:endParaRPr lang="en-US" sz="2400" dirty="0"/>
          </a:p>
        </p:txBody>
      </p:sp>
      <p:sp>
        <p:nvSpPr>
          <p:cNvPr id="6" name="Slide Number Placeholder 5">
            <a:extLst>
              <a:ext uri="{FF2B5EF4-FFF2-40B4-BE49-F238E27FC236}">
                <a16:creationId xmlns:a16="http://schemas.microsoft.com/office/drawing/2014/main" id="{51AE7613-0174-4679-8079-5979E6D7F0D3}"/>
              </a:ext>
            </a:extLst>
          </p:cNvPr>
          <p:cNvSpPr>
            <a:spLocks noGrp="1"/>
          </p:cNvSpPr>
          <p:nvPr>
            <p:ph type="sldNum" idx="12"/>
          </p:nvPr>
        </p:nvSpPr>
        <p:spPr>
          <a:xfrm>
            <a:off x="8503108" y="4500213"/>
            <a:ext cx="653700" cy="653700"/>
          </a:xfrm>
        </p:spPr>
        <p:txBody>
          <a:bodyPr/>
          <a:lstStyle/>
          <a:p>
            <a:pPr marL="0" lvl="0" indent="0" algn="ctr" rtl="0">
              <a:spcBef>
                <a:spcPts val="0"/>
              </a:spcBef>
              <a:spcAft>
                <a:spcPts val="0"/>
              </a:spcAft>
              <a:buNone/>
            </a:pPr>
            <a:fld id="{00000000-1234-1234-1234-123412341234}" type="slidenum">
              <a:rPr lang="en" smtClean="0"/>
              <a:t>55</a:t>
            </a:fld>
            <a:endParaRPr lang="en" dirty="0"/>
          </a:p>
        </p:txBody>
      </p:sp>
      <p:sp>
        <p:nvSpPr>
          <p:cNvPr id="7" name="Google Shape;157;p22">
            <a:extLst>
              <a:ext uri="{FF2B5EF4-FFF2-40B4-BE49-F238E27FC236}">
                <a16:creationId xmlns:a16="http://schemas.microsoft.com/office/drawing/2014/main" id="{5B6FF462-5B25-4C7A-8447-5C2F3E2C374C}"/>
              </a:ext>
            </a:extLst>
          </p:cNvPr>
          <p:cNvSpPr txBox="1">
            <a:spLocks/>
          </p:cNvSpPr>
          <p:nvPr/>
        </p:nvSpPr>
        <p:spPr>
          <a:xfrm>
            <a:off x="1087250" y="1657275"/>
            <a:ext cx="3871200"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pPr algn="ctr"/>
            <a:r>
              <a:rPr lang="en-US" sz="2400" dirty="0" err="1">
                <a:solidFill>
                  <a:schemeClr val="tx1"/>
                </a:solidFill>
                <a:latin typeface="Barlow Light" panose="00000400000000000000" pitchFamily="2" charset="0"/>
                <a:cs typeface="Times New Roman" panose="02020603050405020304" pitchFamily="18" charset="0"/>
              </a:rPr>
              <a:t>Những</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biểu</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hiện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mới</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về</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sở</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hữu</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nhà</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nước</a:t>
            </a:r>
            <a:endParaRPr lang="en-US" sz="2400" dirty="0">
              <a:solidFill>
                <a:schemeClr val="tx1"/>
              </a:solidFill>
              <a:latin typeface="Barlow Light" panose="00000400000000000000" pitchFamily="2" charset="0"/>
              <a:cs typeface="Times New Roman" panose="02020603050405020304" pitchFamily="18" charset="0"/>
            </a:endParaRPr>
          </a:p>
        </p:txBody>
      </p:sp>
      <p:sp>
        <p:nvSpPr>
          <p:cNvPr id="8" name="Google Shape;158;p22">
            <a:extLst>
              <a:ext uri="{FF2B5EF4-FFF2-40B4-BE49-F238E27FC236}">
                <a16:creationId xmlns:a16="http://schemas.microsoft.com/office/drawing/2014/main" id="{F67BCBF6-A5E7-401E-99F0-C78A7B8DE6E1}"/>
              </a:ext>
            </a:extLst>
          </p:cNvPr>
          <p:cNvSpPr txBox="1">
            <a:spLocks/>
          </p:cNvSpPr>
          <p:nvPr/>
        </p:nvSpPr>
        <p:spPr>
          <a:xfrm>
            <a:off x="1504776" y="2853950"/>
            <a:ext cx="3871200" cy="1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5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dirty="0"/>
              <a:t>Chi </a:t>
            </a:r>
            <a:r>
              <a:rPr lang="en-US" dirty="0" err="1"/>
              <a:t>tiêu</a:t>
            </a:r>
            <a:r>
              <a:rPr lang="en-US" dirty="0"/>
              <a:t> </a:t>
            </a:r>
            <a:r>
              <a:rPr lang="en-US" dirty="0" err="1"/>
              <a:t>ngân</a:t>
            </a:r>
            <a:r>
              <a:rPr lang="en-US" dirty="0"/>
              <a:t> </a:t>
            </a:r>
            <a:r>
              <a:rPr lang="en-US" dirty="0" err="1"/>
              <a:t>sách</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thuộc</a:t>
            </a:r>
            <a:r>
              <a:rPr lang="en-US" dirty="0"/>
              <a:t> </a:t>
            </a:r>
            <a:r>
              <a:rPr lang="en-US" dirty="0" err="1"/>
              <a:t>quyền</a:t>
            </a:r>
            <a:r>
              <a:rPr lang="en-US" dirty="0"/>
              <a:t> </a:t>
            </a:r>
            <a:r>
              <a:rPr lang="en-US" dirty="0" err="1"/>
              <a:t>của</a:t>
            </a:r>
            <a:r>
              <a:rPr lang="en-US" dirty="0"/>
              <a:t> </a:t>
            </a:r>
            <a:r>
              <a:rPr lang="en-US" dirty="0" err="1"/>
              <a:t>giới</a:t>
            </a:r>
            <a:r>
              <a:rPr lang="en-US" dirty="0"/>
              <a:t> </a:t>
            </a:r>
            <a:r>
              <a:rPr lang="en-US" dirty="0" err="1"/>
              <a:t>lập</a:t>
            </a:r>
            <a:r>
              <a:rPr lang="en-US" dirty="0"/>
              <a:t> </a:t>
            </a:r>
            <a:r>
              <a:rPr lang="en-US" dirty="0" err="1"/>
              <a:t>pháp</a:t>
            </a:r>
            <a:r>
              <a:rPr lang="en-US" dirty="0"/>
              <a:t>. </a:t>
            </a:r>
            <a:r>
              <a:rPr lang="en-US" dirty="0" err="1"/>
              <a:t>Giới</a:t>
            </a:r>
            <a:r>
              <a:rPr lang="en-US" dirty="0"/>
              <a:t> </a:t>
            </a:r>
            <a:r>
              <a:rPr lang="en-US" dirty="0" err="1"/>
              <a:t>hành</a:t>
            </a:r>
            <a:r>
              <a:rPr lang="en-US" dirty="0"/>
              <a:t> </a:t>
            </a:r>
            <a:r>
              <a:rPr lang="en-US" dirty="0" err="1"/>
              <a:t>pháp</a:t>
            </a:r>
            <a:r>
              <a:rPr lang="en-US" dirty="0"/>
              <a:t> </a:t>
            </a:r>
            <a:r>
              <a:rPr lang="en-US" dirty="0" err="1"/>
              <a:t>bị</a:t>
            </a:r>
            <a:r>
              <a:rPr lang="en-US" dirty="0"/>
              <a:t> </a:t>
            </a:r>
            <a:r>
              <a:rPr lang="en-US" dirty="0" err="1"/>
              <a:t>giới</a:t>
            </a:r>
            <a:r>
              <a:rPr lang="en-US" dirty="0"/>
              <a:t> </a:t>
            </a:r>
            <a:r>
              <a:rPr lang="en-US" dirty="0" err="1"/>
              <a:t>hạn</a:t>
            </a:r>
            <a:r>
              <a:rPr lang="en-US" dirty="0"/>
              <a:t>, </a:t>
            </a:r>
            <a:r>
              <a:rPr lang="en-US" dirty="0" err="1"/>
              <a:t>thậm</a:t>
            </a:r>
            <a:r>
              <a:rPr lang="en-US" dirty="0"/>
              <a:t> </a:t>
            </a:r>
            <a:r>
              <a:rPr lang="en-US" dirty="0" err="1"/>
              <a:t>chí</a:t>
            </a:r>
            <a:r>
              <a:rPr lang="en-US" dirty="0"/>
              <a:t> </a:t>
            </a:r>
            <a:r>
              <a:rPr lang="en-US" dirty="0" err="1"/>
              <a:t>bị</a:t>
            </a:r>
            <a:r>
              <a:rPr lang="en-US" dirty="0"/>
              <a:t> </a:t>
            </a:r>
            <a:r>
              <a:rPr lang="en-US" dirty="0" err="1"/>
              <a:t>quản</a:t>
            </a:r>
            <a:r>
              <a:rPr lang="en-US" dirty="0"/>
              <a:t> </a:t>
            </a:r>
            <a:r>
              <a:rPr lang="en-US" dirty="0" err="1"/>
              <a:t>lý</a:t>
            </a:r>
            <a:r>
              <a:rPr lang="en-US" dirty="0"/>
              <a:t> </a:t>
            </a:r>
            <a:r>
              <a:rPr lang="en-US" dirty="0" err="1"/>
              <a:t>chặt</a:t>
            </a:r>
            <a:r>
              <a:rPr lang="en-US" dirty="0"/>
              <a:t> </a:t>
            </a:r>
            <a:r>
              <a:rPr lang="en-US" dirty="0" err="1"/>
              <a:t>chẽ</a:t>
            </a:r>
            <a:r>
              <a:rPr lang="en-US" dirty="0"/>
              <a:t> </a:t>
            </a:r>
            <a:r>
              <a:rPr lang="en-US" dirty="0" err="1"/>
              <a:t>bằng</a:t>
            </a:r>
            <a:r>
              <a:rPr lang="en-US" dirty="0"/>
              <a:t> </a:t>
            </a:r>
            <a:r>
              <a:rPr lang="en-US" dirty="0" err="1"/>
              <a:t>luật</a:t>
            </a:r>
            <a:r>
              <a:rPr lang="en-US" dirty="0"/>
              <a:t>.</a:t>
            </a:r>
          </a:p>
        </p:txBody>
      </p:sp>
      <p:pic>
        <p:nvPicPr>
          <p:cNvPr id="9" name="Google Shape;159;p22">
            <a:extLst>
              <a:ext uri="{FF2B5EF4-FFF2-40B4-BE49-F238E27FC236}">
                <a16:creationId xmlns:a16="http://schemas.microsoft.com/office/drawing/2014/main" id="{1318F617-C66F-456C-B165-1141A67E2B31}"/>
              </a:ext>
            </a:extLst>
          </p:cNvPr>
          <p:cNvPicPr preferRelativeResize="0"/>
          <p:nvPr/>
        </p:nvPicPr>
        <p:blipFill>
          <a:blip r:embed="rId2"/>
          <a:srcRect l="20000" r="20000"/>
          <a:stretch/>
        </p:blipFill>
        <p:spPr>
          <a:xfrm>
            <a:off x="5618725" y="1394200"/>
            <a:ext cx="3360300" cy="3360300"/>
          </a:xfrm>
          <a:prstGeom prst="ellipse">
            <a:avLst/>
          </a:prstGeom>
          <a:noFill/>
          <a:ln>
            <a:noFill/>
          </a:ln>
        </p:spPr>
      </p:pic>
      <p:sp>
        <p:nvSpPr>
          <p:cNvPr id="10" name="Google Shape;160;p22">
            <a:extLst>
              <a:ext uri="{FF2B5EF4-FFF2-40B4-BE49-F238E27FC236}">
                <a16:creationId xmlns:a16="http://schemas.microsoft.com/office/drawing/2014/main" id="{46FDC565-ED3B-43DD-86D2-73306D214292}"/>
              </a:ext>
            </a:extLst>
          </p:cNvPr>
          <p:cNvSpPr txBox="1">
            <a:spLocks/>
          </p:cNvSpPr>
          <p:nvPr/>
        </p:nvSpPr>
        <p:spPr>
          <a:xfrm>
            <a:off x="8709175" y="5841575"/>
            <a:ext cx="539700" cy="55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9pPr>
          </a:lstStyle>
          <a:p>
            <a:fld id="{00000000-1234-1234-1234-123412341234}" type="slidenum">
              <a:rPr lang="en" smtClean="0"/>
              <a:pPr/>
              <a:t>55</a:t>
            </a:fld>
            <a:endParaRPr lang="en"/>
          </a:p>
        </p:txBody>
      </p:sp>
    </p:spTree>
    <p:extLst>
      <p:ext uri="{BB962C8B-B14F-4D97-AF65-F5344CB8AC3E}">
        <p14:creationId xmlns:p14="http://schemas.microsoft.com/office/powerpoint/2010/main" val="1409245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0C10-D733-45EE-B3B1-C9C356D02A67}"/>
              </a:ext>
            </a:extLst>
          </p:cNvPr>
          <p:cNvSpPr>
            <a:spLocks noGrp="1"/>
          </p:cNvSpPr>
          <p:nvPr>
            <p:ph type="title"/>
          </p:nvPr>
        </p:nvSpPr>
        <p:spPr/>
        <p:txBody>
          <a:bodyPr/>
          <a:lstStyle/>
          <a:p>
            <a:r>
              <a:rPr lang="en-US" sz="2400" dirty="0" err="1">
                <a:latin typeface="Barlow Light" panose="00000400000000000000" pitchFamily="2" charset="0"/>
                <a:cs typeface="Times New Roman" panose="02020603050405020304" pitchFamily="18" charset="0"/>
              </a:rPr>
              <a:t>Những</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biểu</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hiện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mới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của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độc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quyền</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nhà</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nước</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dưới</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chủ</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nghĩa</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tư</a:t>
            </a:r>
            <a:r>
              <a:rPr lang="en-US" sz="2400" dirty="0">
                <a:latin typeface="Barlow Light" panose="00000400000000000000" pitchFamily="2" charset="0"/>
                <a:cs typeface="Times New Roman" panose="02020603050405020304" pitchFamily="18" charset="0"/>
              </a:rPr>
              <a:t> </a:t>
            </a:r>
            <a:r>
              <a:rPr lang="en-US" sz="2400" dirty="0" err="1">
                <a:latin typeface="Barlow Light" panose="00000400000000000000" pitchFamily="2" charset="0"/>
                <a:cs typeface="Times New Roman" panose="02020603050405020304" pitchFamily="18" charset="0"/>
              </a:rPr>
              <a:t>bản</a:t>
            </a:r>
            <a:endParaRPr lang="en-US" sz="2400" dirty="0"/>
          </a:p>
        </p:txBody>
      </p:sp>
      <p:sp>
        <p:nvSpPr>
          <p:cNvPr id="6" name="Slide Number Placeholder 5">
            <a:extLst>
              <a:ext uri="{FF2B5EF4-FFF2-40B4-BE49-F238E27FC236}">
                <a16:creationId xmlns:a16="http://schemas.microsoft.com/office/drawing/2014/main" id="{51AE7613-0174-4679-8079-5979E6D7F0D3}"/>
              </a:ext>
            </a:extLst>
          </p:cNvPr>
          <p:cNvSpPr>
            <a:spLocks noGrp="1"/>
          </p:cNvSpPr>
          <p:nvPr>
            <p:ph type="sldNum" idx="12"/>
          </p:nvPr>
        </p:nvSpPr>
        <p:spPr>
          <a:xfrm>
            <a:off x="8503108" y="4500213"/>
            <a:ext cx="653700" cy="653700"/>
          </a:xfrm>
        </p:spPr>
        <p:txBody>
          <a:bodyPr/>
          <a:lstStyle/>
          <a:p>
            <a:pPr marL="0" lvl="0" indent="0" algn="ctr" rtl="0">
              <a:spcBef>
                <a:spcPts val="0"/>
              </a:spcBef>
              <a:spcAft>
                <a:spcPts val="0"/>
              </a:spcAft>
              <a:buNone/>
            </a:pPr>
            <a:fld id="{00000000-1234-1234-1234-123412341234}" type="slidenum">
              <a:rPr lang="en" smtClean="0"/>
              <a:t>56</a:t>
            </a:fld>
            <a:endParaRPr lang="en" dirty="0"/>
          </a:p>
        </p:txBody>
      </p:sp>
      <p:sp>
        <p:nvSpPr>
          <p:cNvPr id="7" name="Google Shape;157;p22">
            <a:extLst>
              <a:ext uri="{FF2B5EF4-FFF2-40B4-BE49-F238E27FC236}">
                <a16:creationId xmlns:a16="http://schemas.microsoft.com/office/drawing/2014/main" id="{5B6FF462-5B25-4C7A-8447-5C2F3E2C374C}"/>
              </a:ext>
            </a:extLst>
          </p:cNvPr>
          <p:cNvSpPr txBox="1">
            <a:spLocks/>
          </p:cNvSpPr>
          <p:nvPr/>
        </p:nvSpPr>
        <p:spPr>
          <a:xfrm>
            <a:off x="1087249" y="1657275"/>
            <a:ext cx="4531475"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pPr algn="ctr"/>
            <a:r>
              <a:rPr lang="en-US" sz="2400" dirty="0" err="1">
                <a:solidFill>
                  <a:schemeClr val="tx1"/>
                </a:solidFill>
                <a:latin typeface="Barlow Light" panose="00000400000000000000" pitchFamily="2" charset="0"/>
                <a:cs typeface="Times New Roman" panose="02020603050405020304" pitchFamily="18" charset="0"/>
              </a:rPr>
              <a:t>Những</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biểu</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hiện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mới</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trong</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vai</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trò</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công</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cụ</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điều</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tiết</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kinh</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tế</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của</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độc</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quyền</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nhà</a:t>
            </a:r>
            <a:r>
              <a:rPr lang="en-US" sz="2400" dirty="0">
                <a:solidFill>
                  <a:schemeClr val="tx1"/>
                </a:solidFill>
                <a:latin typeface="Barlow Light" panose="00000400000000000000" pitchFamily="2" charset="0"/>
                <a:cs typeface="Times New Roman" panose="02020603050405020304" pitchFamily="18" charset="0"/>
              </a:rPr>
              <a:t> </a:t>
            </a:r>
            <a:r>
              <a:rPr lang="en-US" sz="2400" dirty="0" err="1">
                <a:solidFill>
                  <a:schemeClr val="tx1"/>
                </a:solidFill>
                <a:latin typeface="Barlow Light" panose="00000400000000000000" pitchFamily="2" charset="0"/>
                <a:cs typeface="Times New Roman" panose="02020603050405020304" pitchFamily="18" charset="0"/>
              </a:rPr>
              <a:t>nước</a:t>
            </a:r>
            <a:endParaRPr lang="en-US" sz="2400" dirty="0">
              <a:solidFill>
                <a:schemeClr val="tx1"/>
              </a:solidFill>
              <a:latin typeface="Barlow Light" panose="00000400000000000000" pitchFamily="2" charset="0"/>
              <a:cs typeface="Times New Roman" panose="02020603050405020304" pitchFamily="18" charset="0"/>
            </a:endParaRPr>
          </a:p>
        </p:txBody>
      </p:sp>
      <p:sp>
        <p:nvSpPr>
          <p:cNvPr id="8" name="Google Shape;158;p22">
            <a:extLst>
              <a:ext uri="{FF2B5EF4-FFF2-40B4-BE49-F238E27FC236}">
                <a16:creationId xmlns:a16="http://schemas.microsoft.com/office/drawing/2014/main" id="{F67BCBF6-A5E7-401E-99F0-C78A7B8DE6E1}"/>
              </a:ext>
            </a:extLst>
          </p:cNvPr>
          <p:cNvSpPr txBox="1">
            <a:spLocks/>
          </p:cNvSpPr>
          <p:nvPr/>
        </p:nvSpPr>
        <p:spPr>
          <a:xfrm>
            <a:off x="1171575" y="2853950"/>
            <a:ext cx="4204401" cy="1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5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5000"/>
              </a:lnSpc>
              <a:spcBef>
                <a:spcPts val="0"/>
              </a:spcBef>
              <a:spcAft>
                <a:spcPts val="0"/>
              </a:spcAft>
              <a:buClr>
                <a:schemeClr val="dk2"/>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dirty="0" err="1"/>
              <a:t>Về</a:t>
            </a:r>
            <a:r>
              <a:rPr lang="en-US" dirty="0"/>
              <a:t> </a:t>
            </a:r>
            <a:r>
              <a:rPr lang="en-US" dirty="0" err="1"/>
              <a:t>chính</a:t>
            </a:r>
            <a:r>
              <a:rPr lang="en-US" dirty="0"/>
              <a:t> </a:t>
            </a:r>
            <a:r>
              <a:rPr lang="en-US" dirty="0" err="1"/>
              <a:t>trị</a:t>
            </a:r>
            <a:r>
              <a:rPr lang="en-US" dirty="0"/>
              <a:t>, </a:t>
            </a:r>
            <a:r>
              <a:rPr lang="en-US" dirty="0" err="1"/>
              <a:t>các</a:t>
            </a:r>
            <a:r>
              <a:rPr lang="en-US" dirty="0"/>
              <a:t> </a:t>
            </a:r>
            <a:r>
              <a:rPr lang="en-US" dirty="0" err="1"/>
              <a:t>chính</a:t>
            </a:r>
            <a:r>
              <a:rPr lang="en-US" dirty="0"/>
              <a:t> </a:t>
            </a:r>
            <a:r>
              <a:rPr lang="en-US" dirty="0" err="1"/>
              <a:t>phủ</a:t>
            </a:r>
            <a:r>
              <a:rPr lang="en-US" dirty="0"/>
              <a:t> </a:t>
            </a:r>
            <a:r>
              <a:rPr lang="en-US" dirty="0" err="1"/>
              <a:t>nghị</a:t>
            </a:r>
            <a:r>
              <a:rPr lang="en-US" dirty="0"/>
              <a:t> </a:t>
            </a:r>
            <a:r>
              <a:rPr lang="en-US" dirty="0" err="1"/>
              <a:t>viện</a:t>
            </a:r>
            <a:r>
              <a:rPr lang="en-US" dirty="0"/>
              <a:t> </a:t>
            </a:r>
            <a:r>
              <a:rPr lang="en-US" dirty="0" err="1"/>
              <a:t>tư</a:t>
            </a:r>
            <a:r>
              <a:rPr lang="en-US" dirty="0"/>
              <a:t> </a:t>
            </a:r>
            <a:r>
              <a:rPr lang="en-US" dirty="0" err="1"/>
              <a:t>sản</a:t>
            </a:r>
            <a:r>
              <a:rPr lang="en-US" dirty="0"/>
              <a:t> </a:t>
            </a:r>
            <a:r>
              <a:rPr lang="en-US" dirty="0" err="1"/>
              <a:t>hiện</a:t>
            </a:r>
            <a:r>
              <a:rPr lang="en-US" dirty="0"/>
              <a:t> </a:t>
            </a:r>
            <a:r>
              <a:rPr lang="en-US" dirty="0" err="1"/>
              <a:t>đại</a:t>
            </a:r>
            <a:r>
              <a:rPr lang="en-US" dirty="0"/>
              <a:t> </a:t>
            </a:r>
            <a:r>
              <a:rPr lang="en-US" dirty="0" err="1"/>
              <a:t>cũng</a:t>
            </a:r>
            <a:r>
              <a:rPr lang="en-US" dirty="0"/>
              <a:t> </a:t>
            </a:r>
            <a:r>
              <a:rPr lang="en-US" dirty="0" err="1"/>
              <a:t>được</a:t>
            </a:r>
            <a:r>
              <a:rPr lang="en-US" dirty="0"/>
              <a:t> </a:t>
            </a:r>
            <a:r>
              <a:rPr lang="en-US" dirty="0" err="1"/>
              <a:t>tổ</a:t>
            </a:r>
            <a:r>
              <a:rPr lang="en-US" dirty="0"/>
              <a:t> </a:t>
            </a:r>
            <a:r>
              <a:rPr lang="en-US" dirty="0" err="1"/>
              <a:t>chức</a:t>
            </a:r>
            <a:r>
              <a:rPr lang="en-US" dirty="0"/>
              <a:t> </a:t>
            </a:r>
            <a:r>
              <a:rPr lang="en-US" dirty="0" err="1"/>
              <a:t>như</a:t>
            </a:r>
            <a:r>
              <a:rPr lang="en-US" dirty="0"/>
              <a:t> </a:t>
            </a:r>
            <a:r>
              <a:rPr lang="en-US" dirty="0" err="1"/>
              <a:t>một</a:t>
            </a:r>
            <a:r>
              <a:rPr lang="en-US" dirty="0"/>
              <a:t> </a:t>
            </a:r>
            <a:r>
              <a:rPr lang="en-US" dirty="0" err="1"/>
              <a:t>công</a:t>
            </a:r>
            <a:r>
              <a:rPr lang="en-US" dirty="0"/>
              <a:t> ty </a:t>
            </a:r>
            <a:r>
              <a:rPr lang="en-US" dirty="0" err="1"/>
              <a:t>cổ</a:t>
            </a:r>
            <a:r>
              <a:rPr lang="en-US" dirty="0"/>
              <a:t> </a:t>
            </a:r>
            <a:r>
              <a:rPr lang="en-US" dirty="0" err="1"/>
              <a:t>phần</a:t>
            </a:r>
            <a:r>
              <a:rPr lang="en-US" dirty="0"/>
              <a:t> </a:t>
            </a:r>
            <a:r>
              <a:rPr lang="en-US" dirty="0" err="1"/>
              <a:t>tư</a:t>
            </a:r>
            <a:r>
              <a:rPr lang="en-US" dirty="0"/>
              <a:t> </a:t>
            </a:r>
            <a:r>
              <a:rPr lang="en-US" dirty="0" err="1"/>
              <a:t>bản</a:t>
            </a:r>
            <a:r>
              <a:rPr lang="en-US" dirty="0"/>
              <a:t> </a:t>
            </a:r>
            <a:r>
              <a:rPr lang="en-US" dirty="0" err="1"/>
              <a:t>chủ</a:t>
            </a:r>
            <a:r>
              <a:rPr lang="en-US" dirty="0"/>
              <a:t> </a:t>
            </a:r>
            <a:r>
              <a:rPr lang="en-US" dirty="0" err="1"/>
              <a:t>nghĩa</a:t>
            </a:r>
            <a:endParaRPr lang="en-US" dirty="0"/>
          </a:p>
        </p:txBody>
      </p:sp>
      <p:pic>
        <p:nvPicPr>
          <p:cNvPr id="9" name="Google Shape;159;p22">
            <a:extLst>
              <a:ext uri="{FF2B5EF4-FFF2-40B4-BE49-F238E27FC236}">
                <a16:creationId xmlns:a16="http://schemas.microsoft.com/office/drawing/2014/main" id="{1318F617-C66F-456C-B165-1141A67E2B31}"/>
              </a:ext>
            </a:extLst>
          </p:cNvPr>
          <p:cNvPicPr preferRelativeResize="0"/>
          <p:nvPr/>
        </p:nvPicPr>
        <p:blipFill>
          <a:blip r:embed="rId2"/>
          <a:srcRect l="18769" r="18769"/>
          <a:stretch/>
        </p:blipFill>
        <p:spPr>
          <a:xfrm>
            <a:off x="5618725" y="1394200"/>
            <a:ext cx="3360300" cy="3360300"/>
          </a:xfrm>
          <a:prstGeom prst="ellipse">
            <a:avLst/>
          </a:prstGeom>
          <a:noFill/>
          <a:ln>
            <a:noFill/>
          </a:ln>
        </p:spPr>
      </p:pic>
      <p:sp>
        <p:nvSpPr>
          <p:cNvPr id="10" name="Google Shape;160;p22">
            <a:extLst>
              <a:ext uri="{FF2B5EF4-FFF2-40B4-BE49-F238E27FC236}">
                <a16:creationId xmlns:a16="http://schemas.microsoft.com/office/drawing/2014/main" id="{46FDC565-ED3B-43DD-86D2-73306D214292}"/>
              </a:ext>
            </a:extLst>
          </p:cNvPr>
          <p:cNvSpPr txBox="1">
            <a:spLocks/>
          </p:cNvSpPr>
          <p:nvPr/>
        </p:nvSpPr>
        <p:spPr>
          <a:xfrm>
            <a:off x="8709175" y="5841575"/>
            <a:ext cx="539700" cy="55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1"/>
                </a:solidFill>
                <a:latin typeface="Barlow Light"/>
                <a:ea typeface="Barlow Light"/>
                <a:cs typeface="Barlow Light"/>
                <a:sym typeface="Barlow Light"/>
              </a:defRPr>
            </a:lvl9pPr>
          </a:lstStyle>
          <a:p>
            <a:fld id="{00000000-1234-1234-1234-123412341234}" type="slidenum">
              <a:rPr lang="en" smtClean="0"/>
              <a:pPr/>
              <a:t>56</a:t>
            </a:fld>
            <a:endParaRPr lang="en"/>
          </a:p>
        </p:txBody>
      </p:sp>
    </p:spTree>
    <p:extLst>
      <p:ext uri="{BB962C8B-B14F-4D97-AF65-F5344CB8AC3E}">
        <p14:creationId xmlns:p14="http://schemas.microsoft.com/office/powerpoint/2010/main" val="2207156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9D3-F577-41AA-BB68-040BCE968F23}"/>
              </a:ext>
            </a:extLst>
          </p:cNvPr>
          <p:cNvSpPr>
            <a:spLocks noGrp="1"/>
          </p:cNvSpPr>
          <p:nvPr>
            <p:ph type="ctrTitle"/>
          </p:nvPr>
        </p:nvSpPr>
        <p:spPr>
          <a:xfrm>
            <a:off x="615000" y="2222389"/>
            <a:ext cx="5497200" cy="872700"/>
          </a:xfrm>
        </p:spPr>
        <p:txBody>
          <a:bodyPr/>
          <a:lstStyle/>
          <a:p>
            <a:pPr algn="ctr"/>
            <a:r>
              <a:rPr lang="en-US" dirty="0">
                <a:latin typeface="Barlow Light" panose="00000400000000000000" pitchFamily="2" charset="0"/>
              </a:rPr>
              <a:t>3.3. </a:t>
            </a:r>
            <a:r>
              <a:rPr lang="en-US" dirty="0" err="1">
                <a:latin typeface="Barlow Light" panose="00000400000000000000" pitchFamily="2" charset="0"/>
              </a:rPr>
              <a:t>Vai</a:t>
            </a:r>
            <a:r>
              <a:rPr lang="en-US" dirty="0">
                <a:latin typeface="Barlow Light" panose="00000400000000000000" pitchFamily="2" charset="0"/>
              </a:rPr>
              <a:t> </a:t>
            </a:r>
            <a:r>
              <a:rPr lang="en-US" dirty="0" err="1">
                <a:latin typeface="Barlow Light" panose="00000400000000000000" pitchFamily="2" charset="0"/>
              </a:rPr>
              <a:t>trò</a:t>
            </a:r>
            <a:r>
              <a:rPr lang="en-US" dirty="0">
                <a:latin typeface="Barlow Light" panose="00000400000000000000" pitchFamily="2" charset="0"/>
              </a:rPr>
              <a:t> </a:t>
            </a:r>
            <a:r>
              <a:rPr lang="en-US" dirty="0" err="1">
                <a:latin typeface="Barlow Light" panose="00000400000000000000" pitchFamily="2" charset="0"/>
              </a:rPr>
              <a:t>lịch</a:t>
            </a:r>
            <a:r>
              <a:rPr lang="en-US" dirty="0">
                <a:latin typeface="Barlow Light" panose="00000400000000000000" pitchFamily="2" charset="0"/>
              </a:rPr>
              <a:t> </a:t>
            </a:r>
            <a:r>
              <a:rPr lang="en-US" dirty="0" err="1">
                <a:latin typeface="Barlow Light" panose="00000400000000000000" pitchFamily="2" charset="0"/>
              </a:rPr>
              <a:t>sử</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chủ</a:t>
            </a:r>
            <a:r>
              <a:rPr lang="en-US" dirty="0">
                <a:latin typeface="Barlow Light" panose="00000400000000000000" pitchFamily="2" charset="0"/>
              </a:rPr>
              <a:t> </a:t>
            </a:r>
            <a:r>
              <a:rPr lang="en-US" dirty="0" err="1">
                <a:latin typeface="Barlow Light" panose="00000400000000000000" pitchFamily="2" charset="0"/>
              </a:rPr>
              <a:t>nghĩa</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endParaRPr lang="en-US" dirty="0">
              <a:latin typeface="Barlow Light" panose="00000400000000000000" pitchFamily="2" charset="0"/>
            </a:endParaRPr>
          </a:p>
        </p:txBody>
      </p:sp>
      <p:pic>
        <p:nvPicPr>
          <p:cNvPr id="3" name="Picture 2">
            <a:extLst>
              <a:ext uri="{FF2B5EF4-FFF2-40B4-BE49-F238E27FC236}">
                <a16:creationId xmlns:a16="http://schemas.microsoft.com/office/drawing/2014/main" id="{13AE90DB-BB20-4D0E-ADF8-49F6DFD1D208}"/>
              </a:ext>
            </a:extLst>
          </p:cNvPr>
          <p:cNvPicPr>
            <a:picLocks noChangeAspect="1"/>
          </p:cNvPicPr>
          <p:nvPr/>
        </p:nvPicPr>
        <p:blipFill>
          <a:blip r:embed="rId2"/>
          <a:stretch>
            <a:fillRect/>
          </a:stretch>
        </p:blipFill>
        <p:spPr>
          <a:xfrm>
            <a:off x="7731410" y="165859"/>
            <a:ext cx="1324204" cy="357591"/>
          </a:xfrm>
          <a:prstGeom prst="rect">
            <a:avLst/>
          </a:prstGeom>
        </p:spPr>
      </p:pic>
    </p:spTree>
    <p:extLst>
      <p:ext uri="{BB962C8B-B14F-4D97-AF65-F5344CB8AC3E}">
        <p14:creationId xmlns:p14="http://schemas.microsoft.com/office/powerpoint/2010/main" val="59850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624C-939F-4E96-8681-DB1DCDD28B47}"/>
              </a:ext>
            </a:extLst>
          </p:cNvPr>
          <p:cNvSpPr>
            <a:spLocks noGrp="1"/>
          </p:cNvSpPr>
          <p:nvPr>
            <p:ph type="title"/>
          </p:nvPr>
        </p:nvSpPr>
        <p:spPr/>
        <p:txBody>
          <a:bodyPr/>
          <a:lstStyle/>
          <a:p>
            <a:r>
              <a:rPr lang="en-US" dirty="0">
                <a:latin typeface="Barlow Light" panose="00000400000000000000" pitchFamily="2" charset="0"/>
              </a:rPr>
              <a:t>3.3.1. </a:t>
            </a:r>
            <a:r>
              <a:rPr lang="en-US" dirty="0" err="1">
                <a:latin typeface="Barlow Light" panose="00000400000000000000" pitchFamily="2" charset="0"/>
              </a:rPr>
              <a:t>Vai</a:t>
            </a:r>
            <a:r>
              <a:rPr lang="en-US" dirty="0">
                <a:latin typeface="Barlow Light" panose="00000400000000000000" pitchFamily="2" charset="0"/>
              </a:rPr>
              <a:t> </a:t>
            </a:r>
            <a:r>
              <a:rPr lang="en-US" dirty="0" err="1">
                <a:latin typeface="Barlow Light" panose="00000400000000000000" pitchFamily="2" charset="0"/>
              </a:rPr>
              <a:t>trò</a:t>
            </a:r>
            <a:r>
              <a:rPr lang="en-US" dirty="0">
                <a:latin typeface="Barlow Light" panose="00000400000000000000" pitchFamily="2" charset="0"/>
              </a:rPr>
              <a:t> </a:t>
            </a:r>
            <a:r>
              <a:rPr lang="en-US" dirty="0" err="1">
                <a:latin typeface="Barlow Light" panose="00000400000000000000" pitchFamily="2" charset="0"/>
              </a:rPr>
              <a:t>tích</a:t>
            </a:r>
            <a:r>
              <a:rPr lang="en-US" dirty="0">
                <a:latin typeface="Barlow Light" panose="00000400000000000000" pitchFamily="2" charset="0"/>
              </a:rPr>
              <a:t> </a:t>
            </a:r>
            <a:r>
              <a:rPr lang="en-US" dirty="0" err="1">
                <a:latin typeface="Barlow Light" panose="00000400000000000000" pitchFamily="2" charset="0"/>
              </a:rPr>
              <a:t>cực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chủ</a:t>
            </a:r>
            <a:r>
              <a:rPr lang="en-US" dirty="0">
                <a:latin typeface="Barlow Light" panose="00000400000000000000" pitchFamily="2" charset="0"/>
              </a:rPr>
              <a:t> </a:t>
            </a:r>
            <a:r>
              <a:rPr lang="en-US" dirty="0" err="1">
                <a:latin typeface="Barlow Light" panose="00000400000000000000" pitchFamily="2" charset="0"/>
              </a:rPr>
              <a:t>nghĩa</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r>
              <a:rPr lang="en-US" dirty="0">
                <a:latin typeface="Barlow Light" panose="00000400000000000000" pitchFamily="2" charset="0"/>
              </a:rPr>
              <a:t> </a:t>
            </a:r>
          </a:p>
        </p:txBody>
      </p:sp>
      <p:sp>
        <p:nvSpPr>
          <p:cNvPr id="3" name="Text Placeholder 2">
            <a:extLst>
              <a:ext uri="{FF2B5EF4-FFF2-40B4-BE49-F238E27FC236}">
                <a16:creationId xmlns:a16="http://schemas.microsoft.com/office/drawing/2014/main" id="{C9D9AB19-EF0A-495B-8655-D993F1133A28}"/>
              </a:ext>
            </a:extLst>
          </p:cNvPr>
          <p:cNvSpPr>
            <a:spLocks noGrp="1"/>
          </p:cNvSpPr>
          <p:nvPr>
            <p:ph type="body" idx="1"/>
          </p:nvPr>
        </p:nvSpPr>
        <p:spPr/>
        <p:txBody>
          <a:bodyPr/>
          <a:lstStyle/>
          <a:p>
            <a:r>
              <a:rPr lang="en-US" dirty="0" err="1">
                <a:latin typeface="Barlow Light" panose="00000400000000000000" pitchFamily="2" charset="0"/>
                <a:cs typeface="Times New Roman" panose="02020603050405020304" pitchFamily="18" charset="0"/>
              </a:rPr>
              <a:t>Thúc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đẩy</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lực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lượng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phát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triển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nhanh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chóng</a:t>
            </a:r>
            <a:endParaRPr lang="en-US" dirty="0">
              <a:latin typeface="Barlow Light" panose="00000400000000000000" pitchFamily="2" charset="0"/>
              <a:cs typeface="Times New Roman" panose="02020603050405020304" pitchFamily="18" charset="0"/>
            </a:endParaRPr>
          </a:p>
          <a:p>
            <a:r>
              <a:rPr lang="en-US" dirty="0" err="1">
                <a:latin typeface="Barlow Light" panose="00000400000000000000" pitchFamily="2" charset="0"/>
                <a:cs typeface="Times New Roman" panose="02020603050405020304" pitchFamily="18" charset="0"/>
              </a:rPr>
              <a:t>Chuyển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nền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nhỏ</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thành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nền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hiện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đại</a:t>
            </a:r>
            <a:endParaRPr lang="en-US" dirty="0">
              <a:latin typeface="Barlow Light" panose="00000400000000000000" pitchFamily="2" charset="0"/>
              <a:cs typeface="Times New Roman" panose="02020603050405020304" pitchFamily="18" charset="0"/>
            </a:endParaRPr>
          </a:p>
          <a:p>
            <a:r>
              <a:rPr lang="en-US" dirty="0" err="1">
                <a:latin typeface="Barlow Light" panose="00000400000000000000" pitchFamily="2" charset="0"/>
                <a:cs typeface="Times New Roman" panose="02020603050405020304" pitchFamily="18" charset="0"/>
              </a:rPr>
              <a:t>Thực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hiện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xã</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hội</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hóa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endParaRPr lang="en-US"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0F847D-214F-43B6-A7CB-9368724614C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58</a:t>
            </a:fld>
            <a:endParaRPr lang="en">
              <a:latin typeface="Barlow Light" panose="00000400000000000000" pitchFamily="2" charset="0"/>
            </a:endParaRPr>
          </a:p>
        </p:txBody>
      </p:sp>
    </p:spTree>
    <p:extLst>
      <p:ext uri="{BB962C8B-B14F-4D97-AF65-F5344CB8AC3E}">
        <p14:creationId xmlns:p14="http://schemas.microsoft.com/office/powerpoint/2010/main" val="28184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1DFE-D0FD-4726-92D6-779369F5D4D0}"/>
              </a:ext>
            </a:extLst>
          </p:cNvPr>
          <p:cNvSpPr>
            <a:spLocks noGrp="1"/>
          </p:cNvSpPr>
          <p:nvPr>
            <p:ph type="title"/>
          </p:nvPr>
        </p:nvSpPr>
        <p:spPr/>
        <p:txBody>
          <a:bodyPr/>
          <a:lstStyle/>
          <a:p>
            <a:r>
              <a:rPr lang="en-US" dirty="0">
                <a:latin typeface="Barlow Light" panose="00000400000000000000" pitchFamily="2" charset="0"/>
              </a:rPr>
              <a:t>3.3.2. </a:t>
            </a:r>
            <a:r>
              <a:rPr lang="en-US" dirty="0" err="1">
                <a:latin typeface="Barlow Light" panose="00000400000000000000" pitchFamily="2" charset="0"/>
              </a:rPr>
              <a:t>Những</a:t>
            </a:r>
            <a:r>
              <a:rPr lang="en-US" dirty="0">
                <a:latin typeface="Barlow Light" panose="00000400000000000000" pitchFamily="2" charset="0"/>
              </a:rPr>
              <a:t> </a:t>
            </a:r>
            <a:r>
              <a:rPr lang="en-US" dirty="0" err="1">
                <a:latin typeface="Barlow Light" panose="00000400000000000000" pitchFamily="2" charset="0"/>
              </a:rPr>
              <a:t>giới</a:t>
            </a:r>
            <a:r>
              <a:rPr lang="en-US" dirty="0">
                <a:latin typeface="Barlow Light" panose="00000400000000000000" pitchFamily="2" charset="0"/>
              </a:rPr>
              <a:t> </a:t>
            </a:r>
            <a:r>
              <a:rPr lang="en-US" dirty="0" err="1">
                <a:latin typeface="Barlow Light" panose="00000400000000000000" pitchFamily="2" charset="0"/>
              </a:rPr>
              <a:t>hạn</a:t>
            </a:r>
            <a:r>
              <a:rPr lang="en-US" dirty="0">
                <a:latin typeface="Barlow Light" panose="00000400000000000000" pitchFamily="2" charset="0"/>
              </a:rPr>
              <a:t> </a:t>
            </a:r>
            <a:r>
              <a:rPr lang="en-US" dirty="0" err="1">
                <a:latin typeface="Barlow Light" panose="00000400000000000000" pitchFamily="2" charset="0"/>
              </a:rPr>
              <a:t>phát</a:t>
            </a:r>
            <a:r>
              <a:rPr lang="en-US" dirty="0">
                <a:latin typeface="Barlow Light" panose="00000400000000000000" pitchFamily="2" charset="0"/>
              </a:rPr>
              <a:t> </a:t>
            </a:r>
            <a:r>
              <a:rPr lang="en-US" dirty="0" err="1">
                <a:latin typeface="Barlow Light" panose="00000400000000000000" pitchFamily="2" charset="0"/>
              </a:rPr>
              <a:t>triển</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chủ</a:t>
            </a:r>
            <a:r>
              <a:rPr lang="en-US" dirty="0">
                <a:latin typeface="Barlow Light" panose="00000400000000000000" pitchFamily="2" charset="0"/>
              </a:rPr>
              <a:t> </a:t>
            </a:r>
            <a:r>
              <a:rPr lang="en-US" dirty="0" err="1">
                <a:latin typeface="Barlow Light" panose="00000400000000000000" pitchFamily="2" charset="0"/>
              </a:rPr>
              <a:t>nghĩa</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6DDA0D5B-A9F0-4C63-82A4-528C8E3B2F3A}"/>
              </a:ext>
            </a:extLst>
          </p:cNvPr>
          <p:cNvSpPr>
            <a:spLocks noGrp="1"/>
          </p:cNvSpPr>
          <p:nvPr>
            <p:ph type="body" idx="1"/>
          </p:nvPr>
        </p:nvSpPr>
        <p:spPr>
          <a:xfrm>
            <a:off x="1199775" y="1599700"/>
            <a:ext cx="7553700" cy="2886000"/>
          </a:xfrm>
        </p:spPr>
        <p:txBody>
          <a:bodyPr/>
          <a:lstStyle/>
          <a:p>
            <a:r>
              <a:rPr lang="en-US" dirty="0" err="1">
                <a:latin typeface="Barlow Light" panose="00000400000000000000" pitchFamily="2" charset="0"/>
                <a:cs typeface="Times New Roman" panose="02020603050405020304" pitchFamily="18" charset="0"/>
              </a:rPr>
              <a:t>Mục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đích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của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nền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bản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chủ</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nghĩa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vẫn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tập</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trung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chủ</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yếu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vì</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lợi</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ích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của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thiểu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số</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giai</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cấp</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a:t>
            </a:r>
          </a:p>
          <a:p>
            <a:r>
              <a:rPr lang="en-US" dirty="0" err="1">
                <a:latin typeface="Barlow Light" panose="00000400000000000000" pitchFamily="2" charset="0"/>
                <a:cs typeface="Times New Roman" panose="02020603050405020304" pitchFamily="18" charset="0"/>
              </a:rPr>
              <a:t>Chủ</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nghĩa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bản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đã</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và</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đang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tiếp</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tục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tham</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gia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gây</a:t>
            </a:r>
            <a:r>
              <a:rPr lang="en-US" dirty="0">
                <a:latin typeface="Barlow Light" panose="00000400000000000000" pitchFamily="2" charset="0"/>
                <a:cs typeface="Times New Roman" panose="02020603050405020304" pitchFamily="18" charset="0"/>
              </a:rPr>
              <a:t> ra </a:t>
            </a:r>
            <a:r>
              <a:rPr lang="en-US" dirty="0" err="1">
                <a:latin typeface="Barlow Light" panose="00000400000000000000" pitchFamily="2" charset="0"/>
                <a:cs typeface="Times New Roman" panose="02020603050405020304" pitchFamily="18" charset="0"/>
              </a:rPr>
              <a:t>chiến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tranh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và</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nhiều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nơi</a:t>
            </a:r>
            <a:r>
              <a:rPr lang="en-US" dirty="0">
                <a:latin typeface="Barlow Light" panose="00000400000000000000" pitchFamily="2" charset="0"/>
                <a:cs typeface="Times New Roman" panose="02020603050405020304" pitchFamily="18" charset="0"/>
              </a:rPr>
              <a:t>.</a:t>
            </a:r>
          </a:p>
          <a:p>
            <a:r>
              <a:rPr lang="en-US" dirty="0" err="1">
                <a:latin typeface="Barlow Light" panose="00000400000000000000" pitchFamily="2" charset="0"/>
                <a:cs typeface="Times New Roman" panose="02020603050405020304" pitchFamily="18" charset="0"/>
              </a:rPr>
              <a:t>Sự</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phân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hóa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giàu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nghèo</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trong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lòng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nước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bản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có</a:t>
            </a:r>
            <a:r>
              <a:rPr lang="en-US" dirty="0">
                <a:latin typeface="Barlow Light" panose="00000400000000000000" pitchFamily="2" charset="0"/>
                <a:cs typeface="Times New Roman" panose="02020603050405020304" pitchFamily="18" charset="0"/>
              </a:rPr>
              <a:t> xu </a:t>
            </a:r>
            <a:r>
              <a:rPr lang="en-US" dirty="0" err="1">
                <a:latin typeface="Barlow Light" panose="00000400000000000000" pitchFamily="2" charset="0"/>
                <a:cs typeface="Times New Roman" panose="02020603050405020304" pitchFamily="18" charset="0"/>
              </a:rPr>
              <a:t>hướng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ngày</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càng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sâu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sắc</a:t>
            </a:r>
            <a:endParaRPr lang="en-US"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6B9740-6A97-4723-A010-39F2E4170B7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401846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CB3F-2D24-4F83-9520-4C4A6CDC757B}"/>
              </a:ext>
            </a:extLst>
          </p:cNvPr>
          <p:cNvSpPr>
            <a:spLocks noGrp="1"/>
          </p:cNvSpPr>
          <p:nvPr>
            <p:ph type="title"/>
          </p:nvPr>
        </p:nvSpPr>
        <p:spPr/>
        <p:txBody>
          <a:bodyPr/>
          <a:lstStyle/>
          <a:p>
            <a:r>
              <a:rPr lang="en-US" b="1" dirty="0" err="1">
                <a:latin typeface="Barlow Light" panose="00000400000000000000" pitchFamily="2" charset="0"/>
                <a:cs typeface="Times New Roman" panose="02020603050405020304" pitchFamily="18" charset="0"/>
              </a:rPr>
              <a:t>Nguyên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nhân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hình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thành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b="1"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AB43BC4-875F-476F-ABFB-D3F0A3274CD6}"/>
              </a:ext>
            </a:extLst>
          </p:cNvPr>
          <p:cNvSpPr>
            <a:spLocks noGrp="1"/>
          </p:cNvSpPr>
          <p:nvPr>
            <p:ph type="body" idx="1"/>
          </p:nvPr>
        </p:nvSpPr>
        <p:spPr>
          <a:xfrm>
            <a:off x="741393" y="1401262"/>
            <a:ext cx="7987184" cy="1061522"/>
          </a:xfrm>
        </p:spPr>
        <p:txBody>
          <a:bodyPr/>
          <a:lstStyle/>
          <a:p>
            <a:pPr marL="76200" indent="0">
              <a:buNone/>
            </a:pPr>
            <a:r>
              <a:rPr lang="en-US" i="1" dirty="0" err="1">
                <a:latin typeface="Barlow Light" panose="00000400000000000000" pitchFamily="2" charset="0"/>
                <a:cs typeface="Times New Roman" panose="02020603050405020304" pitchFamily="18" charset="0"/>
              </a:rPr>
              <a:t>Một</a:t>
            </a:r>
            <a:r>
              <a:rPr lang="en-US" i="1" dirty="0">
                <a:latin typeface="Barlow Light" panose="00000400000000000000" pitchFamily="2" charset="0"/>
                <a:cs typeface="Times New Roman" panose="02020603050405020304" pitchFamily="18" charset="0"/>
              </a:rPr>
              <a:t> </a:t>
            </a:r>
            <a:r>
              <a:rPr lang="en-US" i="1" dirty="0" err="1">
                <a:latin typeface="Barlow Light" panose="00000400000000000000" pitchFamily="2" charset="0"/>
                <a:cs typeface="Times New Roman" panose="02020603050405020304" pitchFamily="18" charset="0"/>
              </a:rPr>
              <a:t>là</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sự</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phát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triển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của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lực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lượng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thúc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đẩy</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tổ</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chức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quyền</a:t>
            </a:r>
            <a:endParaRPr lang="en-US"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C4DA71-4239-46C6-B77F-49FD745FF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6</a:t>
            </a:fld>
            <a:endParaRPr lang="en">
              <a:latin typeface="Barlow Light" panose="00000400000000000000" pitchFamily="2" charset="0"/>
            </a:endParaRPr>
          </a:p>
        </p:txBody>
      </p:sp>
      <p:sp>
        <p:nvSpPr>
          <p:cNvPr id="5" name="Google Shape;133;g71cb854297_0_36">
            <a:extLst>
              <a:ext uri="{FF2B5EF4-FFF2-40B4-BE49-F238E27FC236}">
                <a16:creationId xmlns:a16="http://schemas.microsoft.com/office/drawing/2014/main" id="{DE476858-82D4-43FB-8467-E9B91A90E6E0}"/>
              </a:ext>
            </a:extLst>
          </p:cNvPr>
          <p:cNvSpPr txBox="1"/>
          <p:nvPr/>
        </p:nvSpPr>
        <p:spPr>
          <a:xfrm>
            <a:off x="2629473" y="2462784"/>
            <a:ext cx="2030985" cy="1468785"/>
          </a:xfrm>
          <a:prstGeom prst="rect">
            <a:avLst/>
          </a:prstGeom>
          <a:noFill/>
          <a:ln>
            <a:noFill/>
          </a:ln>
        </p:spPr>
        <p:txBody>
          <a:bodyPr spcFirstLastPara="1" wrap="square" lIns="68569" tIns="68569" rIns="68569" bIns="68569" anchor="t" anchorCtr="0">
            <a:noAutofit/>
          </a:bodyPr>
          <a:lstStyle/>
          <a:p>
            <a:pPr algn="ctr">
              <a:lnSpc>
                <a:spcPct val="115000"/>
              </a:lnSpc>
            </a:pPr>
            <a:r>
              <a:rPr lang="en-US" sz="2250" dirty="0">
                <a:solidFill>
                  <a:schemeClr val="dk1"/>
                </a:solidFill>
                <a:latin typeface="Barlow Light" panose="00000400000000000000" pitchFamily="2" charset="0"/>
              </a:rPr>
              <a:t>Khoa </a:t>
            </a:r>
            <a:r>
              <a:rPr lang="en-US" sz="2250" dirty="0" err="1">
                <a:solidFill>
                  <a:schemeClr val="dk1"/>
                </a:solidFill>
                <a:latin typeface="Barlow Light" panose="00000400000000000000" pitchFamily="2" charset="0"/>
              </a:rPr>
              <a:t>học</a:t>
            </a:r>
            <a:r>
              <a:rPr lang="en-US" sz="2250" dirty="0">
                <a:solidFill>
                  <a:schemeClr val="dk1"/>
                </a:solidFill>
                <a:latin typeface="Barlow Light" panose="00000400000000000000" pitchFamily="2" charset="0"/>
              </a:rPr>
              <a:t> - </a:t>
            </a:r>
            <a:r>
              <a:rPr lang="en-US" sz="2250" dirty="0" err="1">
                <a:solidFill>
                  <a:schemeClr val="dk1"/>
                </a:solidFill>
                <a:latin typeface="Barlow Light" panose="00000400000000000000" pitchFamily="2" charset="0"/>
              </a:rPr>
              <a:t>kỹ</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thuật</a:t>
            </a:r>
            <a:r>
              <a:rPr lang="en-US" sz="2250" dirty="0">
                <a:solidFill>
                  <a:schemeClr val="dk1"/>
                </a:solidFill>
                <a:latin typeface="Barlow Light" panose="00000400000000000000" pitchFamily="2" charset="0"/>
              </a:rPr>
              <a:t> </a:t>
            </a:r>
            <a:endParaRPr sz="2250" dirty="0">
              <a:solidFill>
                <a:schemeClr val="dk1"/>
              </a:solidFill>
              <a:latin typeface="Barlow Light" panose="00000400000000000000" pitchFamily="2" charset="0"/>
            </a:endParaRPr>
          </a:p>
          <a:p>
            <a:pPr algn="ctr">
              <a:lnSpc>
                <a:spcPct val="115000"/>
              </a:lnSpc>
              <a:buClr>
                <a:schemeClr val="dk1"/>
              </a:buClr>
              <a:buSzPts val="1100"/>
            </a:pPr>
            <a:r>
              <a:rPr lang="en-US" sz="2250" dirty="0" err="1">
                <a:solidFill>
                  <a:schemeClr val="dk1"/>
                </a:solidFill>
                <a:latin typeface="Barlow Light" panose="00000400000000000000" pitchFamily="2" charset="0"/>
              </a:rPr>
              <a:t>phát</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triển</a:t>
            </a:r>
            <a:endParaRPr sz="2250" dirty="0">
              <a:solidFill>
                <a:schemeClr val="dk1"/>
              </a:solidFill>
              <a:latin typeface="Barlow Light" panose="00000400000000000000" pitchFamily="2" charset="0"/>
            </a:endParaRPr>
          </a:p>
          <a:p>
            <a:endParaRPr sz="2250" dirty="0">
              <a:latin typeface="Barlow Light" panose="00000400000000000000" pitchFamily="2" charset="0"/>
            </a:endParaRPr>
          </a:p>
        </p:txBody>
      </p:sp>
      <p:pic>
        <p:nvPicPr>
          <p:cNvPr id="6" name="Google Shape;134;g71cb854297_0_36">
            <a:extLst>
              <a:ext uri="{FF2B5EF4-FFF2-40B4-BE49-F238E27FC236}">
                <a16:creationId xmlns:a16="http://schemas.microsoft.com/office/drawing/2014/main" id="{7D02193C-BAC9-4195-894E-0F678A7133B0}"/>
              </a:ext>
            </a:extLst>
          </p:cNvPr>
          <p:cNvPicPr preferRelativeResize="0"/>
          <p:nvPr/>
        </p:nvPicPr>
        <p:blipFill>
          <a:blip r:embed="rId2">
            <a:alphaModFix/>
          </a:blip>
          <a:stretch>
            <a:fillRect/>
          </a:stretch>
        </p:blipFill>
        <p:spPr>
          <a:xfrm>
            <a:off x="3294691" y="3742781"/>
            <a:ext cx="700548" cy="609760"/>
          </a:xfrm>
          <a:prstGeom prst="ellipse">
            <a:avLst/>
          </a:prstGeom>
          <a:ln>
            <a:noFill/>
          </a:ln>
          <a:effectLst>
            <a:softEdge rad="112500"/>
          </a:effectLst>
        </p:spPr>
      </p:pic>
      <p:sp>
        <p:nvSpPr>
          <p:cNvPr id="7" name="Google Shape;135;g71cb854297_0_36">
            <a:extLst>
              <a:ext uri="{FF2B5EF4-FFF2-40B4-BE49-F238E27FC236}">
                <a16:creationId xmlns:a16="http://schemas.microsoft.com/office/drawing/2014/main" id="{160F7642-2532-443A-AFCC-3DAAE71DD961}"/>
              </a:ext>
            </a:extLst>
          </p:cNvPr>
          <p:cNvSpPr txBox="1"/>
          <p:nvPr/>
        </p:nvSpPr>
        <p:spPr>
          <a:xfrm>
            <a:off x="2805148" y="4411566"/>
            <a:ext cx="1958717" cy="405084"/>
          </a:xfrm>
          <a:prstGeom prst="rect">
            <a:avLst/>
          </a:prstGeom>
          <a:noFill/>
          <a:ln>
            <a:noFill/>
          </a:ln>
        </p:spPr>
        <p:txBody>
          <a:bodyPr spcFirstLastPara="1" wrap="square" lIns="68569" tIns="68569" rIns="68569" bIns="68569" anchor="t" anchorCtr="0">
            <a:noAutofit/>
          </a:bodyPr>
          <a:lstStyle/>
          <a:p>
            <a:pPr>
              <a:lnSpc>
                <a:spcPct val="115000"/>
              </a:lnSpc>
              <a:buClr>
                <a:schemeClr val="dk1"/>
              </a:buClr>
              <a:buSzPts val="1100"/>
            </a:pPr>
            <a:r>
              <a:rPr lang="en-US" sz="2250" dirty="0" err="1">
                <a:solidFill>
                  <a:schemeClr val="dk1"/>
                </a:solidFill>
                <a:latin typeface="Barlow Light" panose="00000400000000000000" pitchFamily="2" charset="0"/>
              </a:rPr>
              <a:t>Xí</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nghiệp</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lớn</a:t>
            </a:r>
            <a:endParaRPr sz="2250" dirty="0">
              <a:solidFill>
                <a:schemeClr val="dk1"/>
              </a:solidFill>
              <a:latin typeface="Barlow Light" panose="00000400000000000000" pitchFamily="2" charset="0"/>
            </a:endParaRPr>
          </a:p>
          <a:p>
            <a:endParaRPr sz="2250" dirty="0">
              <a:latin typeface="Barlow Light" panose="00000400000000000000" pitchFamily="2" charset="0"/>
            </a:endParaRPr>
          </a:p>
        </p:txBody>
      </p:sp>
      <p:pic>
        <p:nvPicPr>
          <p:cNvPr id="8" name="Google Shape;136;g71cb854297_0_36">
            <a:extLst>
              <a:ext uri="{FF2B5EF4-FFF2-40B4-BE49-F238E27FC236}">
                <a16:creationId xmlns:a16="http://schemas.microsoft.com/office/drawing/2014/main" id="{839E6E6C-50A2-4D86-895E-04D162FFEDDE}"/>
              </a:ext>
            </a:extLst>
          </p:cNvPr>
          <p:cNvPicPr preferRelativeResize="0"/>
          <p:nvPr/>
        </p:nvPicPr>
        <p:blipFill>
          <a:blip r:embed="rId3">
            <a:alphaModFix/>
          </a:blip>
          <a:stretch>
            <a:fillRect/>
          </a:stretch>
        </p:blipFill>
        <p:spPr>
          <a:xfrm>
            <a:off x="4763865" y="2423638"/>
            <a:ext cx="3638742" cy="2396935"/>
          </a:xfrm>
          <a:prstGeom prst="ellipse">
            <a:avLst/>
          </a:prstGeom>
          <a:ln>
            <a:noFill/>
          </a:ln>
          <a:effectLst>
            <a:softEdge rad="112500"/>
          </a:effectLst>
        </p:spPr>
      </p:pic>
    </p:spTree>
    <p:extLst>
      <p:ext uri="{BB962C8B-B14F-4D97-AF65-F5344CB8AC3E}">
        <p14:creationId xmlns:p14="http://schemas.microsoft.com/office/powerpoint/2010/main" val="569150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C547D-3D5E-4614-9E7B-7C92D8FB4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sp>
        <p:nvSpPr>
          <p:cNvPr id="3" name="Title 1">
            <a:extLst>
              <a:ext uri="{FF2B5EF4-FFF2-40B4-BE49-F238E27FC236}">
                <a16:creationId xmlns:a16="http://schemas.microsoft.com/office/drawing/2014/main" id="{419A88E2-2477-4332-AF79-C5950A0E62FB}"/>
              </a:ext>
            </a:extLst>
          </p:cNvPr>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prstTxWarp prst="textNoShape">
              <a:avLst/>
            </a:prstTxWarp>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charset="0"/>
              </a:defRPr>
            </a:lvl2pPr>
            <a:lvl3pPr lvl="2" algn="r" rtl="0" eaLnBrk="0" fontAlgn="base" hangingPunct="0">
              <a:spcBef>
                <a:spcPts val="0"/>
              </a:spcBef>
              <a:spcAft>
                <a:spcPts val="0"/>
              </a:spcAft>
              <a:buSzPts val="4800"/>
              <a:buNone/>
              <a:defRPr sz="4800" b="1">
                <a:solidFill>
                  <a:schemeClr val="tx2"/>
                </a:solidFill>
                <a:latin typeface="Arial" charset="0"/>
              </a:defRPr>
            </a:lvl3pPr>
            <a:lvl4pPr lvl="3" algn="r" rtl="0" eaLnBrk="0" fontAlgn="base" hangingPunct="0">
              <a:spcBef>
                <a:spcPts val="0"/>
              </a:spcBef>
              <a:spcAft>
                <a:spcPts val="0"/>
              </a:spcAft>
              <a:buSzPts val="4800"/>
              <a:buNone/>
              <a:defRPr sz="4800" b="1">
                <a:solidFill>
                  <a:schemeClr val="tx2"/>
                </a:solidFill>
                <a:latin typeface="Arial" charset="0"/>
              </a:defRPr>
            </a:lvl4pPr>
            <a:lvl5pPr lvl="4" algn="r" rtl="0" eaLnBrk="0" fontAlgn="base" hangingPunct="0">
              <a:spcBef>
                <a:spcPts val="0"/>
              </a:spcBef>
              <a:spcAft>
                <a:spcPts val="0"/>
              </a:spcAft>
              <a:buSzPts val="4800"/>
              <a:buNone/>
              <a:defRPr sz="4800" b="1">
                <a:solidFill>
                  <a:schemeClr val="tx2"/>
                </a:solidFill>
                <a:latin typeface="Arial" charset="0"/>
              </a:defRPr>
            </a:lvl5pPr>
            <a:lvl6pPr marL="457200" lvl="5" algn="r" rtl="0" fontAlgn="base">
              <a:spcBef>
                <a:spcPts val="0"/>
              </a:spcBef>
              <a:spcAft>
                <a:spcPts val="0"/>
              </a:spcAft>
              <a:buSzPts val="4800"/>
              <a:buNone/>
              <a:defRPr sz="4800" b="1">
                <a:solidFill>
                  <a:schemeClr val="tx2"/>
                </a:solidFill>
                <a:latin typeface="Arial" charset="0"/>
              </a:defRPr>
            </a:lvl6pPr>
            <a:lvl7pPr marL="914400" lvl="6" algn="r" rtl="0" fontAlgn="base">
              <a:spcBef>
                <a:spcPts val="0"/>
              </a:spcBef>
              <a:spcAft>
                <a:spcPts val="0"/>
              </a:spcAft>
              <a:buSzPts val="4800"/>
              <a:buNone/>
              <a:defRPr sz="4800" b="1">
                <a:solidFill>
                  <a:schemeClr val="tx2"/>
                </a:solidFill>
                <a:latin typeface="Arial" charset="0"/>
              </a:defRPr>
            </a:lvl7pPr>
            <a:lvl8pPr marL="1371600" lvl="7" algn="r" rtl="0" fontAlgn="base">
              <a:spcBef>
                <a:spcPts val="0"/>
              </a:spcBef>
              <a:spcAft>
                <a:spcPts val="0"/>
              </a:spcAft>
              <a:buSzPts val="4800"/>
              <a:buNone/>
              <a:defRPr sz="4800" b="1">
                <a:solidFill>
                  <a:schemeClr val="tx2"/>
                </a:solidFill>
                <a:latin typeface="Arial" charset="0"/>
              </a:defRPr>
            </a:lvl8pPr>
            <a:lvl9pPr marL="1828800" lvl="8" algn="r" rtl="0" fontAlgn="base">
              <a:spcBef>
                <a:spcPts val="0"/>
              </a:spcBef>
              <a:spcAft>
                <a:spcPts val="0"/>
              </a:spcAft>
              <a:buSzPts val="4800"/>
              <a:buNone/>
              <a:defRPr sz="4800" b="1">
                <a:solidFill>
                  <a:schemeClr val="tx2"/>
                </a:solidFill>
                <a:latin typeface="Arial"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1948888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61</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highlight>
                  <a:schemeClr val="accent1"/>
                </a:highlight>
                <a:latin typeface="Barlow SemiBold"/>
                <a:ea typeface="Barlow SemiBold"/>
                <a:cs typeface="Barlow SemiBold"/>
                <a:sym typeface="Barlow SemiBold"/>
              </a:rPr>
              <a:t>Any questions?</a:t>
            </a:r>
            <a:endParaRPr/>
          </a:p>
        </p:txBody>
      </p:sp>
      <p:pic>
        <p:nvPicPr>
          <p:cNvPr id="884" name="Google Shape;884;p50"/>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04CE-8B10-406C-8F01-4330D0C31244}"/>
              </a:ext>
            </a:extLst>
          </p:cNvPr>
          <p:cNvSpPr>
            <a:spLocks noGrp="1"/>
          </p:cNvSpPr>
          <p:nvPr>
            <p:ph type="title"/>
          </p:nvPr>
        </p:nvSpPr>
        <p:spPr>
          <a:xfrm>
            <a:off x="661100" y="670650"/>
            <a:ext cx="7843200" cy="653700"/>
          </a:xfrm>
        </p:spPr>
        <p:txBody>
          <a:bodyPr/>
          <a:lstStyle/>
          <a:p>
            <a:r>
              <a:rPr lang="en-US" b="1" dirty="0" err="1">
                <a:latin typeface="Barlow Light" panose="00000400000000000000" pitchFamily="2" charset="0"/>
                <a:cs typeface="Times New Roman" panose="02020603050405020304" pitchFamily="18" charset="0"/>
              </a:rPr>
              <a:t>Nguyên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nhân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hình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thành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A0E2B505-2C20-4C74-B1C7-3577B4202CD2}"/>
              </a:ext>
            </a:extLst>
          </p:cNvPr>
          <p:cNvSpPr>
            <a:spLocks noGrp="1"/>
          </p:cNvSpPr>
          <p:nvPr>
            <p:ph type="body" idx="1"/>
          </p:nvPr>
        </p:nvSpPr>
        <p:spPr>
          <a:xfrm>
            <a:off x="1199775" y="1606050"/>
            <a:ext cx="3521081" cy="675870"/>
          </a:xfrm>
        </p:spPr>
        <p:txBody>
          <a:bodyPr/>
          <a:lstStyle/>
          <a:p>
            <a:r>
              <a:rPr lang="en-US" dirty="0" err="1">
                <a:latin typeface="Barlow Light" panose="00000400000000000000" pitchFamily="2" charset="0"/>
              </a:rPr>
              <a:t>Thứ</a:t>
            </a:r>
            <a:r>
              <a:rPr lang="en-US" dirty="0">
                <a:latin typeface="Barlow Light" panose="00000400000000000000" pitchFamily="2" charset="0"/>
              </a:rPr>
              <a:t> </a:t>
            </a:r>
            <a:r>
              <a:rPr lang="en-US" dirty="0" err="1">
                <a:latin typeface="Barlow Light" panose="00000400000000000000" pitchFamily="2" charset="0"/>
              </a:rPr>
              <a:t>hai</a:t>
            </a:r>
            <a:r>
              <a:rPr lang="en-US" dirty="0">
                <a:latin typeface="Barlow Light" panose="00000400000000000000" pitchFamily="2" charset="0"/>
              </a:rPr>
              <a:t>, do </a:t>
            </a:r>
            <a:r>
              <a:rPr lang="en-US" dirty="0" err="1">
                <a:latin typeface="Barlow Light" panose="00000400000000000000" pitchFamily="2" charset="0"/>
              </a:rPr>
              <a:t>cạnh</a:t>
            </a:r>
            <a:r>
              <a:rPr lang="en-US" dirty="0">
                <a:latin typeface="Barlow Light" panose="00000400000000000000" pitchFamily="2" charset="0"/>
              </a:rPr>
              <a:t> </a:t>
            </a:r>
            <a:r>
              <a:rPr lang="en-US" dirty="0" err="1">
                <a:latin typeface="Barlow Light" panose="00000400000000000000" pitchFamily="2" charset="0"/>
              </a:rPr>
              <a:t>tranh</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16D76DFC-65DD-4C4C-BF05-A72914F9117B}"/>
              </a:ext>
            </a:extLst>
          </p:cNvPr>
          <p:cNvSpPr>
            <a:spLocks noGrp="1"/>
          </p:cNvSpPr>
          <p:nvPr>
            <p:ph type="sldNum" idx="12"/>
          </p:nvPr>
        </p:nvSpPr>
        <p:spPr>
          <a:xfrm>
            <a:off x="8504254" y="4496150"/>
            <a:ext cx="653700" cy="653700"/>
          </a:xfrm>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7</a:t>
            </a:fld>
            <a:endParaRPr lang="en">
              <a:latin typeface="Barlow Light" panose="00000400000000000000" pitchFamily="2" charset="0"/>
            </a:endParaRPr>
          </a:p>
        </p:txBody>
      </p:sp>
      <p:pic>
        <p:nvPicPr>
          <p:cNvPr id="5" name="Google Shape;150;g71cb854297_0_69">
            <a:extLst>
              <a:ext uri="{FF2B5EF4-FFF2-40B4-BE49-F238E27FC236}">
                <a16:creationId xmlns:a16="http://schemas.microsoft.com/office/drawing/2014/main" id="{4F67B746-F574-4D55-9DFA-9E38B19F9E0F}"/>
              </a:ext>
            </a:extLst>
          </p:cNvPr>
          <p:cNvPicPr preferRelativeResize="0"/>
          <p:nvPr/>
        </p:nvPicPr>
        <p:blipFill>
          <a:blip r:embed="rId2">
            <a:alphaModFix/>
          </a:blip>
          <a:stretch>
            <a:fillRect/>
          </a:stretch>
        </p:blipFill>
        <p:spPr>
          <a:xfrm>
            <a:off x="5125075" y="1970907"/>
            <a:ext cx="2836804" cy="2514643"/>
          </a:xfrm>
          <a:prstGeom prst="rect">
            <a:avLst/>
          </a:prstGeom>
          <a:ln>
            <a:noFill/>
          </a:ln>
          <a:effectLst>
            <a:softEdge rad="112500"/>
          </a:effectLst>
        </p:spPr>
      </p:pic>
      <p:sp>
        <p:nvSpPr>
          <p:cNvPr id="6" name="Google Shape;152;g71cb854297_0_69">
            <a:extLst>
              <a:ext uri="{FF2B5EF4-FFF2-40B4-BE49-F238E27FC236}">
                <a16:creationId xmlns:a16="http://schemas.microsoft.com/office/drawing/2014/main" id="{D11BC3AD-E704-4C18-843B-CA002901F63C}"/>
              </a:ext>
            </a:extLst>
          </p:cNvPr>
          <p:cNvSpPr txBox="1"/>
          <p:nvPr/>
        </p:nvSpPr>
        <p:spPr>
          <a:xfrm>
            <a:off x="1993434" y="2244856"/>
            <a:ext cx="2009481" cy="89443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latin typeface="Barlow Light" panose="00000400000000000000" pitchFamily="2" charset="0"/>
                <a:cs typeface="Times New Roman" panose="02020603050405020304" pitchFamily="18" charset="0"/>
              </a:rPr>
              <a:t>Doanh</a:t>
            </a:r>
            <a:r>
              <a:rPr lang="en-US" sz="2200" dirty="0">
                <a:solidFill>
                  <a:schemeClr val="dk1"/>
                </a:solidFill>
                <a:latin typeface="Barlow Light" panose="00000400000000000000" pitchFamily="2" charset="0"/>
                <a:cs typeface="Times New Roman" panose="02020603050405020304" pitchFamily="18" charset="0"/>
              </a:rPr>
              <a:t> </a:t>
            </a:r>
            <a:r>
              <a:rPr lang="en-US" sz="2200" dirty="0" err="1">
                <a:solidFill>
                  <a:schemeClr val="dk1"/>
                </a:solidFill>
                <a:latin typeface="Barlow Light" panose="00000400000000000000" pitchFamily="2" charset="0"/>
                <a:cs typeface="Times New Roman" panose="02020603050405020304" pitchFamily="18" charset="0"/>
              </a:rPr>
              <a:t>nghiệp</a:t>
            </a:r>
            <a:r>
              <a:rPr lang="en-US" sz="2200" dirty="0">
                <a:solidFill>
                  <a:schemeClr val="dk1"/>
                </a:solidFill>
                <a:latin typeface="Barlow Light" panose="00000400000000000000" pitchFamily="2" charset="0"/>
                <a:cs typeface="Times New Roman" panose="02020603050405020304" pitchFamily="18" charset="0"/>
              </a:rPr>
              <a:t> </a:t>
            </a:r>
            <a:r>
              <a:rPr lang="en-US" sz="2200" dirty="0" err="1">
                <a:solidFill>
                  <a:schemeClr val="dk1"/>
                </a:solidFill>
                <a:latin typeface="Barlow Light" panose="00000400000000000000" pitchFamily="2" charset="0"/>
                <a:cs typeface="Times New Roman" panose="02020603050405020304" pitchFamily="18" charset="0"/>
              </a:rPr>
              <a:t>nhỏ</a:t>
            </a:r>
            <a:endParaRPr sz="2200" dirty="0">
              <a:solidFill>
                <a:schemeClr val="dk1"/>
              </a:solidFill>
              <a:latin typeface="Barlow Light" panose="00000400000000000000" pitchFamily="2" charset="0"/>
              <a:cs typeface="Times New Roman" panose="02020603050405020304" pitchFamily="18" charset="0"/>
            </a:endParaRPr>
          </a:p>
          <a:p>
            <a:pPr marL="0" lvl="0" indent="0" algn="l" rtl="0">
              <a:spcBef>
                <a:spcPts val="0"/>
              </a:spcBef>
              <a:spcAft>
                <a:spcPts val="0"/>
              </a:spcAft>
              <a:buNone/>
            </a:pPr>
            <a:endParaRPr sz="3000" dirty="0">
              <a:latin typeface="Barlow Light" panose="00000400000000000000" pitchFamily="2" charset="0"/>
            </a:endParaRPr>
          </a:p>
        </p:txBody>
      </p:sp>
      <p:pic>
        <p:nvPicPr>
          <p:cNvPr id="7" name="Google Shape;153;g71cb854297_0_69">
            <a:extLst>
              <a:ext uri="{FF2B5EF4-FFF2-40B4-BE49-F238E27FC236}">
                <a16:creationId xmlns:a16="http://schemas.microsoft.com/office/drawing/2014/main" id="{7682C0B3-46B0-4D48-A51A-D0679A25698E}"/>
              </a:ext>
            </a:extLst>
          </p:cNvPr>
          <p:cNvPicPr preferRelativeResize="0"/>
          <p:nvPr/>
        </p:nvPicPr>
        <p:blipFill>
          <a:blip r:embed="rId3">
            <a:alphaModFix/>
          </a:blip>
          <a:stretch>
            <a:fillRect/>
          </a:stretch>
        </p:blipFill>
        <p:spPr>
          <a:xfrm>
            <a:off x="2674249" y="3300869"/>
            <a:ext cx="744005" cy="808011"/>
          </a:xfrm>
          <a:prstGeom prst="rect">
            <a:avLst/>
          </a:prstGeom>
          <a:noFill/>
          <a:ln>
            <a:noFill/>
          </a:ln>
        </p:spPr>
      </p:pic>
      <p:sp>
        <p:nvSpPr>
          <p:cNvPr id="8" name="Google Shape;154;g71cb854297_0_69">
            <a:extLst>
              <a:ext uri="{FF2B5EF4-FFF2-40B4-BE49-F238E27FC236}">
                <a16:creationId xmlns:a16="http://schemas.microsoft.com/office/drawing/2014/main" id="{BD0CD11D-05E1-4DA3-9703-9DCEE5EB3F77}"/>
              </a:ext>
            </a:extLst>
          </p:cNvPr>
          <p:cNvSpPr txBox="1"/>
          <p:nvPr/>
        </p:nvSpPr>
        <p:spPr>
          <a:xfrm>
            <a:off x="1898557" y="4096859"/>
            <a:ext cx="2684143" cy="89443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latin typeface="Barlow Light" panose="00000400000000000000" pitchFamily="2" charset="0"/>
              </a:rPr>
              <a:t>Hợp</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lại</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hoặc</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bị</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loại</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bỏ</a:t>
            </a:r>
            <a:endParaRPr sz="2200" dirty="0">
              <a:solidFill>
                <a:schemeClr val="dk1"/>
              </a:solidFill>
              <a:latin typeface="Barlow Light" panose="00000400000000000000" pitchFamily="2" charset="0"/>
            </a:endParaRPr>
          </a:p>
        </p:txBody>
      </p:sp>
    </p:spTree>
    <p:extLst>
      <p:ext uri="{BB962C8B-B14F-4D97-AF65-F5344CB8AC3E}">
        <p14:creationId xmlns:p14="http://schemas.microsoft.com/office/powerpoint/2010/main" val="152930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35E6-094C-4DB6-B785-0ED74A61072C}"/>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Nguyên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quyền</a:t>
            </a:r>
            <a:endParaRPr lang="en-US" dirty="0"/>
          </a:p>
        </p:txBody>
      </p:sp>
      <p:sp>
        <p:nvSpPr>
          <p:cNvPr id="3" name="Text Placeholder 2">
            <a:extLst>
              <a:ext uri="{FF2B5EF4-FFF2-40B4-BE49-F238E27FC236}">
                <a16:creationId xmlns:a16="http://schemas.microsoft.com/office/drawing/2014/main" id="{054E31C6-31A1-4DFA-9B69-DE484EE22D66}"/>
              </a:ext>
            </a:extLst>
          </p:cNvPr>
          <p:cNvSpPr>
            <a:spLocks noGrp="1"/>
          </p:cNvSpPr>
          <p:nvPr>
            <p:ph type="body" idx="1"/>
          </p:nvPr>
        </p:nvSpPr>
        <p:spPr>
          <a:xfrm>
            <a:off x="753207" y="1318000"/>
            <a:ext cx="7304479" cy="972050"/>
          </a:xfrm>
        </p:spPr>
        <p:txBody>
          <a:bodyPr/>
          <a:lstStyle/>
          <a:p>
            <a:r>
              <a:rPr lang="en-US" dirty="0" err="1"/>
              <a:t>Thứ</a:t>
            </a:r>
            <a:r>
              <a:rPr lang="en-US" dirty="0"/>
              <a:t> </a:t>
            </a:r>
            <a:r>
              <a:rPr lang="en-US" dirty="0" err="1"/>
              <a:t>ba</a:t>
            </a:r>
            <a:r>
              <a:rPr lang="en-US" dirty="0"/>
              <a:t>, do </a:t>
            </a:r>
            <a:r>
              <a:rPr lang="en-US" dirty="0" err="1"/>
              <a:t>khủng</a:t>
            </a:r>
            <a:r>
              <a:rPr lang="en-US" dirty="0"/>
              <a:t> </a:t>
            </a:r>
            <a:r>
              <a:rPr lang="en-US" dirty="0" err="1"/>
              <a:t>hoảng</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tín</a:t>
            </a:r>
            <a:r>
              <a:rPr lang="en-US" dirty="0"/>
              <a:t> </a:t>
            </a:r>
            <a:r>
              <a:rPr lang="en-US" dirty="0" err="1"/>
              <a:t>dụng</a:t>
            </a:r>
            <a:endParaRPr lang="en-US" dirty="0"/>
          </a:p>
        </p:txBody>
      </p:sp>
      <p:sp>
        <p:nvSpPr>
          <p:cNvPr id="4" name="Slide Number Placeholder 3">
            <a:extLst>
              <a:ext uri="{FF2B5EF4-FFF2-40B4-BE49-F238E27FC236}">
                <a16:creationId xmlns:a16="http://schemas.microsoft.com/office/drawing/2014/main" id="{B0427940-ED67-4EF7-953D-EEF6236B0A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Google Shape;167;g71cb854297_0_79">
            <a:extLst>
              <a:ext uri="{FF2B5EF4-FFF2-40B4-BE49-F238E27FC236}">
                <a16:creationId xmlns:a16="http://schemas.microsoft.com/office/drawing/2014/main" id="{C3E4FE13-6B47-4D34-BB08-AFCD1F07E947}"/>
              </a:ext>
            </a:extLst>
          </p:cNvPr>
          <p:cNvPicPr preferRelativeResize="0"/>
          <p:nvPr/>
        </p:nvPicPr>
        <p:blipFill>
          <a:blip r:embed="rId2">
            <a:alphaModFix/>
          </a:blip>
          <a:stretch>
            <a:fillRect/>
          </a:stretch>
        </p:blipFill>
        <p:spPr>
          <a:xfrm>
            <a:off x="3631763" y="3093349"/>
            <a:ext cx="1725690" cy="1011741"/>
          </a:xfrm>
          <a:prstGeom prst="rect">
            <a:avLst/>
          </a:prstGeom>
          <a:noFill/>
          <a:ln>
            <a:noFill/>
          </a:ln>
        </p:spPr>
      </p:pic>
      <p:sp>
        <p:nvSpPr>
          <p:cNvPr id="6" name="Google Shape;168;g71cb854297_0_79">
            <a:extLst>
              <a:ext uri="{FF2B5EF4-FFF2-40B4-BE49-F238E27FC236}">
                <a16:creationId xmlns:a16="http://schemas.microsoft.com/office/drawing/2014/main" id="{96EF2BFF-9FBD-4803-B26A-2651B1F6EB63}"/>
              </a:ext>
            </a:extLst>
          </p:cNvPr>
          <p:cNvSpPr txBox="1"/>
          <p:nvPr/>
        </p:nvSpPr>
        <p:spPr>
          <a:xfrm>
            <a:off x="1610948" y="2359538"/>
            <a:ext cx="2971752" cy="63731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rPr>
              <a:t>Khủng</a:t>
            </a:r>
            <a:r>
              <a:rPr lang="en-US" sz="2200" dirty="0">
                <a:solidFill>
                  <a:schemeClr val="dk1"/>
                </a:solidFill>
              </a:rPr>
              <a:t> </a:t>
            </a:r>
            <a:r>
              <a:rPr lang="en-US" sz="2200" dirty="0" err="1">
                <a:solidFill>
                  <a:schemeClr val="dk1"/>
                </a:solidFill>
              </a:rPr>
              <a:t>hoảng</a:t>
            </a:r>
            <a:r>
              <a:rPr lang="en-US" sz="2200" dirty="0">
                <a:solidFill>
                  <a:schemeClr val="dk1"/>
                </a:solidFill>
              </a:rPr>
              <a:t> </a:t>
            </a:r>
            <a:r>
              <a:rPr lang="en-US" sz="2200" dirty="0" err="1">
                <a:solidFill>
                  <a:schemeClr val="dk1"/>
                </a:solidFill>
              </a:rPr>
              <a:t>kinh</a:t>
            </a:r>
            <a:r>
              <a:rPr lang="en-US" sz="2200" dirty="0">
                <a:solidFill>
                  <a:schemeClr val="dk1"/>
                </a:solidFill>
              </a:rPr>
              <a:t> </a:t>
            </a:r>
            <a:r>
              <a:rPr lang="en-US" sz="2200" dirty="0" err="1">
                <a:solidFill>
                  <a:schemeClr val="dk1"/>
                </a:solidFill>
              </a:rPr>
              <a:t>tế</a:t>
            </a:r>
            <a:endParaRPr sz="2200" dirty="0">
              <a:solidFill>
                <a:schemeClr val="dk1"/>
              </a:solidFill>
            </a:endParaRPr>
          </a:p>
          <a:p>
            <a:pPr marL="0" lvl="0" indent="0" algn="l" rtl="0">
              <a:spcBef>
                <a:spcPts val="0"/>
              </a:spcBef>
              <a:spcAft>
                <a:spcPts val="0"/>
              </a:spcAft>
              <a:buNone/>
            </a:pPr>
            <a:endParaRPr sz="2200" dirty="0"/>
          </a:p>
        </p:txBody>
      </p:sp>
      <p:pic>
        <p:nvPicPr>
          <p:cNvPr id="7" name="Google Shape;169;g71cb854297_0_79">
            <a:extLst>
              <a:ext uri="{FF2B5EF4-FFF2-40B4-BE49-F238E27FC236}">
                <a16:creationId xmlns:a16="http://schemas.microsoft.com/office/drawing/2014/main" id="{5A0F4804-353D-4C06-989B-A2BBC255330F}"/>
              </a:ext>
            </a:extLst>
          </p:cNvPr>
          <p:cNvPicPr preferRelativeResize="0"/>
          <p:nvPr/>
        </p:nvPicPr>
        <p:blipFill>
          <a:blip r:embed="rId3">
            <a:alphaModFix/>
          </a:blip>
          <a:stretch>
            <a:fillRect/>
          </a:stretch>
        </p:blipFill>
        <p:spPr>
          <a:xfrm>
            <a:off x="2562955" y="2943750"/>
            <a:ext cx="916372" cy="1185650"/>
          </a:xfrm>
          <a:prstGeom prst="rect">
            <a:avLst/>
          </a:prstGeom>
          <a:noFill/>
          <a:ln>
            <a:noFill/>
          </a:ln>
        </p:spPr>
      </p:pic>
      <p:sp>
        <p:nvSpPr>
          <p:cNvPr id="8" name="Google Shape;170;g71cb854297_0_79">
            <a:extLst>
              <a:ext uri="{FF2B5EF4-FFF2-40B4-BE49-F238E27FC236}">
                <a16:creationId xmlns:a16="http://schemas.microsoft.com/office/drawing/2014/main" id="{2CD5CE4A-92EA-4BBC-99BA-909062A6F40C}"/>
              </a:ext>
            </a:extLst>
          </p:cNvPr>
          <p:cNvSpPr txBox="1"/>
          <p:nvPr/>
        </p:nvSpPr>
        <p:spPr>
          <a:xfrm>
            <a:off x="1786270" y="4057855"/>
            <a:ext cx="2619176" cy="4873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rPr>
              <a:t>Tập</a:t>
            </a:r>
            <a:r>
              <a:rPr lang="en-US" sz="2200" dirty="0">
                <a:solidFill>
                  <a:schemeClr val="dk1"/>
                </a:solidFill>
              </a:rPr>
              <a:t> </a:t>
            </a:r>
            <a:r>
              <a:rPr lang="en-US" sz="2200" dirty="0" err="1">
                <a:solidFill>
                  <a:schemeClr val="dk1"/>
                </a:solidFill>
              </a:rPr>
              <a:t>trung</a:t>
            </a:r>
            <a:r>
              <a:rPr lang="en-US" sz="2200" dirty="0">
                <a:solidFill>
                  <a:schemeClr val="dk1"/>
                </a:solidFill>
              </a:rPr>
              <a:t> </a:t>
            </a:r>
            <a:r>
              <a:rPr lang="en-US" sz="2200" dirty="0" err="1">
                <a:solidFill>
                  <a:schemeClr val="dk1"/>
                </a:solidFill>
              </a:rPr>
              <a:t>sản</a:t>
            </a:r>
            <a:r>
              <a:rPr lang="en-US" sz="2200" dirty="0">
                <a:solidFill>
                  <a:schemeClr val="dk1"/>
                </a:solidFill>
              </a:rPr>
              <a:t> </a:t>
            </a:r>
            <a:r>
              <a:rPr lang="en-US" sz="2200" dirty="0" err="1">
                <a:solidFill>
                  <a:schemeClr val="dk1"/>
                </a:solidFill>
              </a:rPr>
              <a:t>xuất</a:t>
            </a:r>
            <a:r>
              <a:rPr lang="en-US" sz="2200" dirty="0">
                <a:solidFill>
                  <a:schemeClr val="dk1"/>
                </a:solidFill>
              </a:rPr>
              <a:t> </a:t>
            </a:r>
            <a:endParaRPr sz="2200" dirty="0">
              <a:solidFill>
                <a:schemeClr val="dk1"/>
              </a:solidFill>
            </a:endParaRPr>
          </a:p>
          <a:p>
            <a:pPr marL="0" lvl="0" indent="0" algn="l" rtl="0">
              <a:spcBef>
                <a:spcPts val="0"/>
              </a:spcBef>
              <a:spcAft>
                <a:spcPts val="0"/>
              </a:spcAft>
              <a:buNone/>
            </a:pPr>
            <a:endParaRPr sz="2200" dirty="0"/>
          </a:p>
        </p:txBody>
      </p:sp>
      <p:pic>
        <p:nvPicPr>
          <p:cNvPr id="9" name="Google Shape;171;g71cb854297_0_79">
            <a:extLst>
              <a:ext uri="{FF2B5EF4-FFF2-40B4-BE49-F238E27FC236}">
                <a16:creationId xmlns:a16="http://schemas.microsoft.com/office/drawing/2014/main" id="{4F33D7F4-5C16-40F2-88BD-B96A732BF517}"/>
              </a:ext>
            </a:extLst>
          </p:cNvPr>
          <p:cNvPicPr preferRelativeResize="0"/>
          <p:nvPr/>
        </p:nvPicPr>
        <p:blipFill>
          <a:blip r:embed="rId4">
            <a:alphaModFix/>
          </a:blip>
          <a:stretch>
            <a:fillRect/>
          </a:stretch>
        </p:blipFill>
        <p:spPr>
          <a:xfrm>
            <a:off x="4970769" y="2571750"/>
            <a:ext cx="2971752" cy="1973430"/>
          </a:xfrm>
          <a:prstGeom prst="rect">
            <a:avLst/>
          </a:prstGeom>
          <a:ln>
            <a:noFill/>
          </a:ln>
          <a:effectLst>
            <a:softEdge rad="112500"/>
          </a:effectLst>
        </p:spPr>
      </p:pic>
    </p:spTree>
    <p:extLst>
      <p:ext uri="{BB962C8B-B14F-4D97-AF65-F5344CB8AC3E}">
        <p14:creationId xmlns:p14="http://schemas.microsoft.com/office/powerpoint/2010/main" val="290833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55C-9E45-4A7B-824D-AC918D7095EA}"/>
              </a:ext>
            </a:extLst>
          </p:cNvPr>
          <p:cNvSpPr>
            <a:spLocks noGrp="1"/>
          </p:cNvSpPr>
          <p:nvPr>
            <p:ph type="title"/>
          </p:nvPr>
        </p:nvSpPr>
        <p:spPr/>
        <p:txBody>
          <a:bodyPr/>
          <a:lstStyle/>
          <a:p>
            <a:r>
              <a:rPr lang="en-US" sz="2400" b="1" dirty="0" err="1">
                <a:latin typeface="Times New Roman" panose="02020603050405020304" pitchFamily="18" charset="0"/>
                <a:cs typeface="Times New Roman" panose="02020603050405020304" pitchFamily="18" charset="0"/>
              </a:rPr>
              <a:t>Độc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nước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chất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nước</a:t>
            </a:r>
            <a:endParaRPr lang="en-US"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96F1CF0-263F-4EBB-BE5C-A0AC09D57CDE}"/>
              </a:ext>
            </a:extLst>
          </p:cNvPr>
          <p:cNvSpPr>
            <a:spLocks noGrp="1"/>
          </p:cNvSpPr>
          <p:nvPr>
            <p:ph type="body" idx="1"/>
          </p:nvPr>
        </p:nvSpPr>
        <p:spPr>
          <a:xfrm>
            <a:off x="978264" y="3192737"/>
            <a:ext cx="7410824" cy="1297063"/>
          </a:xfrm>
        </p:spPr>
        <p:style>
          <a:lnRef idx="2">
            <a:schemeClr val="accent4"/>
          </a:lnRef>
          <a:fillRef idx="1">
            <a:schemeClr val="lt1"/>
          </a:fillRef>
          <a:effectRef idx="0">
            <a:schemeClr val="accent4"/>
          </a:effectRef>
          <a:fontRef idx="minor">
            <a:schemeClr val="dk1"/>
          </a:fontRef>
        </p:style>
        <p:txBody>
          <a:bodyPr/>
          <a:lstStyle/>
          <a:p>
            <a:pPr marL="76200" indent="0" algn="just">
              <a:buNone/>
            </a:pP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nắm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lĩnh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vực</a:t>
            </a:r>
            <a:r>
              <a:rPr lang="en-US" sz="1600" dirty="0">
                <a:latin typeface="Times New Roman" panose="02020603050405020304" pitchFamily="18" charset="0"/>
                <a:cs typeface="Times New Roman" panose="02020603050405020304" pitchFamily="18" charset="0"/>
              </a:rPr>
              <a:t> then </a:t>
            </a:r>
            <a:r>
              <a:rPr lang="en-US" sz="1600" dirty="0" err="1">
                <a:latin typeface="Times New Roman" panose="02020603050405020304" pitchFamily="18" charset="0"/>
                <a:cs typeface="Times New Roman" panose="02020603050405020304" pitchFamily="18" charset="0"/>
              </a:rPr>
              <a:t>chốt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sức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ổn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9562FF-1F46-4911-BCB3-906D500BB3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A822BD37-B799-47F3-9013-5832A9C677D6}"/>
              </a:ext>
            </a:extLst>
          </p:cNvPr>
          <p:cNvPicPr>
            <a:picLocks noChangeAspect="1"/>
          </p:cNvPicPr>
          <p:nvPr/>
        </p:nvPicPr>
        <p:blipFill>
          <a:blip r:embed="rId2"/>
          <a:stretch>
            <a:fillRect/>
          </a:stretch>
        </p:blipFill>
        <p:spPr>
          <a:xfrm>
            <a:off x="3322253" y="1631064"/>
            <a:ext cx="2499493" cy="14843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6906384"/>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2841</TotalTime>
  <Words>3163</Words>
  <Application>Microsoft Office PowerPoint</Application>
  <PresentationFormat>On-screen Show (16:9)</PresentationFormat>
  <Paragraphs>299</Paragraphs>
  <Slides>61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Times New Roman</vt:lpstr>
      <vt:lpstr>Barlow SemiBold</vt:lpstr>
      <vt:lpstr>Calibri</vt:lpstr>
      <vt:lpstr>Wingdings</vt:lpstr>
      <vt:lpstr>Barlow Light</vt:lpstr>
      <vt:lpstr>Barlow</vt:lpstr>
      <vt:lpstr>Arial Black</vt:lpstr>
      <vt:lpstr>Arial</vt:lpstr>
      <vt:lpstr>Lodovico template</vt:lpstr>
      <vt:lpstr>CHƯƠNG 4: CẠNH TRANH VÀ ĐỘC QUYỀN TRONG NỀN KINH TẾ THỊ TRƯỜNG</vt:lpstr>
      <vt:lpstr>1. Cạnh tranh ở cấp độ độc quyền trong nền kinh tế thị trường</vt:lpstr>
      <vt:lpstr>                                       THẢO LUẬN NHÓM</vt:lpstr>
      <vt:lpstr>1.1. Độc quyền, độc quyền nhà nước và tác động của độc quyền</vt:lpstr>
      <vt:lpstr>1.1.1. Nguyên nhân hình thành độc quyền và độc quyền nhà nước</vt:lpstr>
      <vt:lpstr>Nguyên nhân hình thành độc quyền</vt:lpstr>
      <vt:lpstr>Nguyên nhân hình thành độc quyền</vt:lpstr>
      <vt:lpstr>Nguyên nhân hình thành độc quyền</vt:lpstr>
      <vt:lpstr>Độc quyền nhà nước, nguyên nhân hình thành và bản chất của độc quyền nhà nước</vt:lpstr>
      <vt:lpstr>Nguyên nhân hình thành độc quyền nhà nước</vt:lpstr>
      <vt:lpstr>Nguyên nhân hình thành độc quyền nhà nước</vt:lpstr>
      <vt:lpstr>Nguyên nhân hình thành độc quyền nhà nước</vt:lpstr>
      <vt:lpstr>Nguyên nhân hình thành độc quyền nhà nước</vt:lpstr>
      <vt:lpstr>Bản chất của chủ nghĩa tư bản độc quyền nhà nước</vt:lpstr>
      <vt:lpstr>1.1.2. Tác động của độc quyền trong nền kinh tế thị trường</vt:lpstr>
      <vt:lpstr>Tác động của độc quyền trong nền kinh tế thị trường</vt:lpstr>
      <vt:lpstr>1.2. Quan hệ cạnh tranh trong trạng thái độc quyền</vt:lpstr>
      <vt:lpstr>2. Lý luận của V.I. Lênin về đặc điểm kinh tế của độc quyền và độc quyền nhà nước trong nền kinh tế thị trường tư bản</vt:lpstr>
      <vt:lpstr>2.1. Lý luận của Lênin về đặc điểm kinh tế của độc quyền</vt:lpstr>
      <vt:lpstr>2.1.1. Các tổ chức độc quyền có quy mô tích lũy và tập trung tư bản lớn</vt:lpstr>
      <vt:lpstr>Các hình thức của độc quyền</vt:lpstr>
      <vt:lpstr>Các hình thức của độc quyền</vt:lpstr>
      <vt:lpstr>Các hình thức của độc quyền</vt:lpstr>
      <vt:lpstr>Các hình thức của độc quyền</vt:lpstr>
      <vt:lpstr>2.1.2 Sức mạnh của các tổ chức độc quyền do tư bản tài chính và hệ thống tài phiệt chi phối</vt:lpstr>
      <vt:lpstr>PowerPoint Presentation</vt:lpstr>
      <vt:lpstr>2.1.3. Xuất khẩu tư bản trở thành phổ biến</vt:lpstr>
      <vt:lpstr>2.1.4 Quá trình phân chia thị trường thế giới là tất yếu giữa các tập đoàn độc quyền</vt:lpstr>
      <vt:lpstr>2.1.5. Lôi kéo, thúc đẩy các chính phủ vào việc phân định khu vực lãnh thổ ảnh hưởng là cách thức để bảo vệ lợi ích độc quyền</vt:lpstr>
      <vt:lpstr>2.2. Lý luận của V. I. Lênin về đặc điểm của độc quyền nhà nước trong chủ nghĩa tư bản</vt:lpstr>
      <vt:lpstr>2.2.1. Sự kết hợp về nhân sự giữa tổ chức độc quyền và nhà nước.</vt:lpstr>
      <vt:lpstr>Sự kết hợp về nhân sự giữa tổ chức độc quyền và nhà nước. </vt:lpstr>
      <vt:lpstr>Sự kết hợp về nhân sự giữa tổ chức độc quyền và nhà nước.</vt:lpstr>
      <vt:lpstr>Sự kết hợp về nhân sự giữa tổ chức độc quyền và nhà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Biểu hiện mới của độc quyền</vt:lpstr>
      <vt:lpstr>3.1.1. Biểu hiện mới của tích tụ và tập trung tư bản</vt:lpstr>
      <vt:lpstr>3.1.2.  Biểu hiện mới về vai trò của tư bản tài chính trong các tập đoàn độc quyền</vt:lpstr>
      <vt:lpstr>3.1.3. Những biểu hiện mới của xuất khẩu tư bản</vt:lpstr>
      <vt:lpstr>Những biểu hiện mới của xuất khẩu tư bản</vt:lpstr>
      <vt:lpstr>3.1.4. Biểu hiện mới của sự phân chia thị trường thế giới giữa những liên minh độc quyền</vt:lpstr>
      <vt:lpstr>3.1.5. Biểu hiện mới về sự phân chia lãnh thổ ảnh hưởng dưới sự chi phối của các tập đoàn độc quyền</vt:lpstr>
      <vt:lpstr>3.2. Những biểu hiện mới của độc quyền nhà nước dưới chủ nghĩa tư bản</vt:lpstr>
      <vt:lpstr>Những biểu hiện mới của độc quyền nhà nước dưới chủ nghĩa tư bản</vt:lpstr>
      <vt:lpstr>Những biểu hiện mới của độc quyền nhà nước dưới chủ nghĩa tư bản</vt:lpstr>
      <vt:lpstr>3.3. Vai trò lịch sử của chủ nghĩa tư bản</vt:lpstr>
      <vt:lpstr>3.3.1. Vai trò tích cực của chủ nghĩa tư bản </vt:lpstr>
      <vt:lpstr>3.3.2. Những giới hạn phát triển của chủ nghĩa tư bản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Hanh Tran Hoang</cp:lastModifiedBy>
  <cp:revision>35</cp:revision>
  <dcterms:modified xsi:type="dcterms:W3CDTF">2024-03-11T04:38:21Z</dcterms:modified>
</cp:coreProperties>
</file>